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424" r:id="rId1"/>
    <p:sldMasterId id="2147484436" r:id="rId2"/>
  </p:sldMasterIdLst>
  <p:notesMasterIdLst>
    <p:notesMasterId r:id="rId19"/>
  </p:notesMasterIdLst>
  <p:sldIdLst>
    <p:sldId id="821" r:id="rId3"/>
    <p:sldId id="874" r:id="rId4"/>
    <p:sldId id="888" r:id="rId5"/>
    <p:sldId id="889" r:id="rId6"/>
    <p:sldId id="886" r:id="rId7"/>
    <p:sldId id="887" r:id="rId8"/>
    <p:sldId id="890" r:id="rId9"/>
    <p:sldId id="891" r:id="rId10"/>
    <p:sldId id="892" r:id="rId11"/>
    <p:sldId id="885" r:id="rId12"/>
    <p:sldId id="883" r:id="rId13"/>
    <p:sldId id="884" r:id="rId14"/>
    <p:sldId id="893" r:id="rId15"/>
    <p:sldId id="894" r:id="rId16"/>
    <p:sldId id="895" r:id="rId17"/>
    <p:sldId id="824" r:id="rId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9966"/>
    <a:srgbClr val="0066FF"/>
    <a:srgbClr val="0000CC"/>
    <a:srgbClr val="FF00FF"/>
    <a:srgbClr val="CCFFFF"/>
    <a:srgbClr val="336699"/>
    <a:srgbClr val="CCECFF"/>
    <a:srgbClr val="FFC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2593" autoAdjust="0"/>
  </p:normalViewPr>
  <p:slideViewPr>
    <p:cSldViewPr>
      <p:cViewPr varScale="1">
        <p:scale>
          <a:sx n="150" d="100"/>
          <a:sy n="150" d="100"/>
        </p:scale>
        <p:origin x="828" y="126"/>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492F28-64F7-4357-8C7A-A6E983DBE4E5}" type="datetimeFigureOut">
              <a:rPr lang="cs-CZ" smtClean="0"/>
              <a:t>10.10.2023</a:t>
            </a:fld>
            <a:endParaRPr lang="cs-CZ" dirty="0"/>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658BE6-AF7C-43DC-BDE7-1E66DC5FA775}" type="slidenum">
              <a:rPr lang="cs-CZ" smtClean="0"/>
              <a:t>‹#›</a:t>
            </a:fld>
            <a:endParaRPr lang="cs-CZ" dirty="0"/>
          </a:p>
        </p:txBody>
      </p:sp>
    </p:spTree>
    <p:extLst>
      <p:ext uri="{BB962C8B-B14F-4D97-AF65-F5344CB8AC3E}">
        <p14:creationId xmlns:p14="http://schemas.microsoft.com/office/powerpoint/2010/main" val="2490955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Pravoúhlý trojúhelník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Nadpis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cs-CZ"/>
              <a:t>Klepnutím lze upravit styl předlohy nadpisů.</a:t>
            </a:r>
            <a:endParaRPr kumimoji="0" lang="en-US"/>
          </a:p>
        </p:txBody>
      </p:sp>
      <p:sp>
        <p:nvSpPr>
          <p:cNvPr id="17" name="Podnadpis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a:t>Klepnutím lze upravit styl předlohy podnadpisů.</a:t>
            </a:r>
            <a:endParaRPr kumimoji="0" lang="en-US"/>
          </a:p>
        </p:txBody>
      </p:sp>
      <p:grpSp>
        <p:nvGrpSpPr>
          <p:cNvPr id="2" name="Skupina 1"/>
          <p:cNvGrpSpPr/>
          <p:nvPr/>
        </p:nvGrpSpPr>
        <p:grpSpPr>
          <a:xfrm>
            <a:off x="-5019" y="4953000"/>
            <a:ext cx="12197020" cy="1912088"/>
            <a:chOff x="-3765" y="4832896"/>
            <a:chExt cx="9147765" cy="2032192"/>
          </a:xfrm>
        </p:grpSpPr>
        <p:sp>
          <p:nvSpPr>
            <p:cNvPr id="7" name="Volný tva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Volný tva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Volný tva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2" name="Přímá spojovací čár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pro datum 29"/>
          <p:cNvSpPr>
            <a:spLocks noGrp="1"/>
          </p:cNvSpPr>
          <p:nvPr>
            <p:ph type="dt" sz="half" idx="10"/>
          </p:nvPr>
        </p:nvSpPr>
        <p:spPr/>
        <p:txBody>
          <a:bodyPr/>
          <a:lstStyle>
            <a:lvl1pPr>
              <a:defRPr>
                <a:solidFill>
                  <a:srgbClr val="FFFFFF"/>
                </a:solidFill>
              </a:defRPr>
            </a:lvl1pPr>
            <a:extLst/>
          </a:lstStyle>
          <a:p>
            <a:fld id="{63067A5C-CE6F-4A15-B52D-146907C8ABB9}" type="datetimeFigureOut">
              <a:rPr lang="cs-CZ" smtClean="0"/>
              <a:pPr/>
              <a:t>10.10.2023</a:t>
            </a:fld>
            <a:endParaRPr lang="cs-CZ"/>
          </a:p>
        </p:txBody>
      </p:sp>
      <p:sp>
        <p:nvSpPr>
          <p:cNvPr id="19" name="Zástupný symbol pro zápatí 18"/>
          <p:cNvSpPr>
            <a:spLocks noGrp="1"/>
          </p:cNvSpPr>
          <p:nvPr>
            <p:ph type="ftr" sz="quarter" idx="11"/>
          </p:nvPr>
        </p:nvSpPr>
        <p:spPr/>
        <p:txBody>
          <a:bodyPr/>
          <a:lstStyle>
            <a:lvl1pPr>
              <a:defRPr>
                <a:solidFill>
                  <a:schemeClr val="accent1">
                    <a:tint val="20000"/>
                  </a:schemeClr>
                </a:solidFill>
              </a:defRPr>
            </a:lvl1pPr>
            <a:extLst/>
          </a:lstStyle>
          <a:p>
            <a:endParaRPr lang="cs-CZ">
              <a:solidFill>
                <a:srgbClr val="2DA2BF">
                  <a:tint val="20000"/>
                </a:srgbClr>
              </a:solidFill>
            </a:endParaRPr>
          </a:p>
        </p:txBody>
      </p:sp>
      <p:sp>
        <p:nvSpPr>
          <p:cNvPr id="27" name="Zástupný symbol pro číslo snímku 26"/>
          <p:cNvSpPr>
            <a:spLocks noGrp="1"/>
          </p:cNvSpPr>
          <p:nvPr>
            <p:ph type="sldNum" sz="quarter" idx="12"/>
          </p:nvPr>
        </p:nvSpPr>
        <p:spPr/>
        <p:txBody>
          <a:bodyPr/>
          <a:lstStyle>
            <a:lvl1pPr>
              <a:defRPr>
                <a:solidFill>
                  <a:srgbClr val="FFFFFF"/>
                </a:solidFill>
              </a:defRPr>
            </a:lvl1pPr>
            <a:extLst/>
          </a:lstStyle>
          <a:p>
            <a:fld id="{55709D6B-0FB8-4F27-89FB-99A28CBB5ACD}" type="slidenum">
              <a:rPr lang="cs-CZ" smtClean="0"/>
              <a:pPr/>
              <a:t>‹#›</a:t>
            </a:fld>
            <a:endParaRPr lang="cs-CZ"/>
          </a:p>
        </p:txBody>
      </p:sp>
    </p:spTree>
    <p:extLst>
      <p:ext uri="{BB962C8B-B14F-4D97-AF65-F5344CB8AC3E}">
        <p14:creationId xmlns:p14="http://schemas.microsoft.com/office/powerpoint/2010/main" val="500882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609600" y="1481330"/>
            <a:ext cx="10972800" cy="4386071"/>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3067A5C-CE6F-4A15-B52D-146907C8ABB9}" type="datetimeFigureOut">
              <a:rPr lang="cs-CZ" smtClean="0">
                <a:solidFill>
                  <a:prstClr val="black"/>
                </a:solidFill>
              </a:rPr>
              <a:pPr/>
              <a:t>10.10.2023</a:t>
            </a:fld>
            <a:endParaRPr lang="cs-CZ">
              <a:solidFill>
                <a:prstClr val="black"/>
              </a:solidFill>
            </a:endParaRPr>
          </a:p>
        </p:txBody>
      </p:sp>
      <p:sp>
        <p:nvSpPr>
          <p:cNvPr id="5" name="Zástupný symbol pro zápatí 4"/>
          <p:cNvSpPr>
            <a:spLocks noGrp="1"/>
          </p:cNvSpPr>
          <p:nvPr>
            <p:ph type="ftr" sz="quarter" idx="11"/>
          </p:nvPr>
        </p:nvSpPr>
        <p:spPr/>
        <p:txBody>
          <a:bodyPr/>
          <a:lstStyle/>
          <a:p>
            <a:endParaRPr lang="cs-CZ">
              <a:solidFill>
                <a:prstClr val="black"/>
              </a:solidFill>
            </a:endParaRPr>
          </a:p>
        </p:txBody>
      </p:sp>
      <p:sp>
        <p:nvSpPr>
          <p:cNvPr id="6" name="Zástupný symbol pro číslo snímku 5"/>
          <p:cNvSpPr>
            <a:spLocks noGrp="1"/>
          </p:cNvSpPr>
          <p:nvPr>
            <p:ph type="sldNum" sz="quarter" idx="12"/>
          </p:nvPr>
        </p:nvSpPr>
        <p:spPr/>
        <p:txBody>
          <a:bodyPr/>
          <a:lstStyle/>
          <a:p>
            <a:fld id="{55709D6B-0FB8-4F27-89FB-99A28CBB5ACD}" type="slidenum">
              <a:rPr lang="cs-CZ" smtClean="0">
                <a:solidFill>
                  <a:prstClr val="black"/>
                </a:solidFill>
              </a:rPr>
              <a:pPr/>
              <a:t>‹#›</a:t>
            </a:fld>
            <a:endParaRPr lang="cs-CZ">
              <a:solidFill>
                <a:prstClr val="black"/>
              </a:solidFill>
            </a:endParaRPr>
          </a:p>
        </p:txBody>
      </p:sp>
    </p:spTree>
    <p:extLst>
      <p:ext uri="{BB962C8B-B14F-4D97-AF65-F5344CB8AC3E}">
        <p14:creationId xmlns:p14="http://schemas.microsoft.com/office/powerpoint/2010/main" val="137458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25351" y="274641"/>
            <a:ext cx="2369960" cy="5592761"/>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609600" y="274641"/>
            <a:ext cx="8432800" cy="5592760"/>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3067A5C-CE6F-4A15-B52D-146907C8ABB9}" type="datetimeFigureOut">
              <a:rPr lang="cs-CZ" smtClean="0">
                <a:solidFill>
                  <a:prstClr val="black"/>
                </a:solidFill>
              </a:rPr>
              <a:pPr/>
              <a:t>10.10.2023</a:t>
            </a:fld>
            <a:endParaRPr lang="cs-CZ">
              <a:solidFill>
                <a:prstClr val="black"/>
              </a:solidFill>
            </a:endParaRPr>
          </a:p>
        </p:txBody>
      </p:sp>
      <p:sp>
        <p:nvSpPr>
          <p:cNvPr id="5" name="Zástupný symbol pro zápatí 4"/>
          <p:cNvSpPr>
            <a:spLocks noGrp="1"/>
          </p:cNvSpPr>
          <p:nvPr>
            <p:ph type="ftr" sz="quarter" idx="11"/>
          </p:nvPr>
        </p:nvSpPr>
        <p:spPr/>
        <p:txBody>
          <a:bodyPr/>
          <a:lstStyle/>
          <a:p>
            <a:endParaRPr lang="cs-CZ">
              <a:solidFill>
                <a:prstClr val="black"/>
              </a:solidFill>
            </a:endParaRPr>
          </a:p>
        </p:txBody>
      </p:sp>
      <p:sp>
        <p:nvSpPr>
          <p:cNvPr id="6" name="Zástupný symbol pro číslo snímku 5"/>
          <p:cNvSpPr>
            <a:spLocks noGrp="1"/>
          </p:cNvSpPr>
          <p:nvPr>
            <p:ph type="sldNum" sz="quarter" idx="12"/>
          </p:nvPr>
        </p:nvSpPr>
        <p:spPr/>
        <p:txBody>
          <a:bodyPr/>
          <a:lstStyle/>
          <a:p>
            <a:fld id="{55709D6B-0FB8-4F27-89FB-99A28CBB5ACD}" type="slidenum">
              <a:rPr lang="cs-CZ" smtClean="0">
                <a:solidFill>
                  <a:prstClr val="black"/>
                </a:solidFill>
              </a:rPr>
              <a:pPr/>
              <a:t>‹#›</a:t>
            </a:fld>
            <a:endParaRPr lang="cs-CZ">
              <a:solidFill>
                <a:prstClr val="black"/>
              </a:solidFill>
            </a:endParaRPr>
          </a:p>
        </p:txBody>
      </p:sp>
    </p:spTree>
    <p:extLst>
      <p:ext uri="{BB962C8B-B14F-4D97-AF65-F5344CB8AC3E}">
        <p14:creationId xmlns:p14="http://schemas.microsoft.com/office/powerpoint/2010/main" val="439092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Pravoúhlý trojúhelník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Nadpis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cs-CZ"/>
              <a:t>Klepnutím lze upravit styl předlohy nadpisů.</a:t>
            </a:r>
            <a:endParaRPr kumimoji="0" lang="en-US"/>
          </a:p>
        </p:txBody>
      </p:sp>
      <p:sp>
        <p:nvSpPr>
          <p:cNvPr id="17" name="Podnadpis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a:t>Klepnutím lze upravit styl předlohy podnadpisů.</a:t>
            </a:r>
            <a:endParaRPr kumimoji="0" lang="en-US"/>
          </a:p>
        </p:txBody>
      </p:sp>
      <p:grpSp>
        <p:nvGrpSpPr>
          <p:cNvPr id="2" name="Skupina 1"/>
          <p:cNvGrpSpPr/>
          <p:nvPr/>
        </p:nvGrpSpPr>
        <p:grpSpPr>
          <a:xfrm>
            <a:off x="-5019" y="4953000"/>
            <a:ext cx="12197020" cy="1912088"/>
            <a:chOff x="-3765" y="4832896"/>
            <a:chExt cx="9147765" cy="2032192"/>
          </a:xfrm>
        </p:grpSpPr>
        <p:sp>
          <p:nvSpPr>
            <p:cNvPr id="7" name="Volný tva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Volný tva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Volný tva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2" name="Přímá spojovací čár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pro datum 29"/>
          <p:cNvSpPr>
            <a:spLocks noGrp="1"/>
          </p:cNvSpPr>
          <p:nvPr>
            <p:ph type="dt" sz="half" idx="10"/>
          </p:nvPr>
        </p:nvSpPr>
        <p:spPr/>
        <p:txBody>
          <a:bodyPr/>
          <a:lstStyle>
            <a:lvl1pPr>
              <a:defRPr>
                <a:solidFill>
                  <a:srgbClr val="FFFFFF"/>
                </a:solidFill>
              </a:defRPr>
            </a:lvl1pPr>
            <a:extLst/>
          </a:lstStyle>
          <a:p>
            <a:fld id="{63067A5C-CE6F-4A15-B52D-146907C8ABB9}" type="datetimeFigureOut">
              <a:rPr lang="cs-CZ" smtClean="0"/>
              <a:pPr/>
              <a:t>10.10.2023</a:t>
            </a:fld>
            <a:endParaRPr lang="cs-CZ"/>
          </a:p>
        </p:txBody>
      </p:sp>
      <p:sp>
        <p:nvSpPr>
          <p:cNvPr id="19" name="Zástupný symbol pro zápatí 18"/>
          <p:cNvSpPr>
            <a:spLocks noGrp="1"/>
          </p:cNvSpPr>
          <p:nvPr>
            <p:ph type="ftr" sz="quarter" idx="11"/>
          </p:nvPr>
        </p:nvSpPr>
        <p:spPr/>
        <p:txBody>
          <a:bodyPr/>
          <a:lstStyle>
            <a:lvl1pPr>
              <a:defRPr>
                <a:solidFill>
                  <a:schemeClr val="accent1">
                    <a:tint val="20000"/>
                  </a:schemeClr>
                </a:solidFill>
              </a:defRPr>
            </a:lvl1pPr>
            <a:extLst/>
          </a:lstStyle>
          <a:p>
            <a:endParaRPr lang="cs-CZ">
              <a:solidFill>
                <a:srgbClr val="2DA2BF">
                  <a:tint val="20000"/>
                </a:srgbClr>
              </a:solidFill>
            </a:endParaRPr>
          </a:p>
        </p:txBody>
      </p:sp>
      <p:sp>
        <p:nvSpPr>
          <p:cNvPr id="27" name="Zástupný symbol pro číslo snímku 26"/>
          <p:cNvSpPr>
            <a:spLocks noGrp="1"/>
          </p:cNvSpPr>
          <p:nvPr>
            <p:ph type="sldNum" sz="quarter" idx="12"/>
          </p:nvPr>
        </p:nvSpPr>
        <p:spPr/>
        <p:txBody>
          <a:bodyPr/>
          <a:lstStyle>
            <a:lvl1pPr>
              <a:defRPr>
                <a:solidFill>
                  <a:srgbClr val="FFFFFF"/>
                </a:solidFill>
              </a:defRPr>
            </a:lvl1pPr>
            <a:extLst/>
          </a:lstStyle>
          <a:p>
            <a:fld id="{55709D6B-0FB8-4F27-89FB-99A28CBB5ACD}" type="slidenum">
              <a:rPr lang="cs-CZ" smtClean="0"/>
              <a:pPr/>
              <a:t>‹#›</a:t>
            </a:fld>
            <a:endParaRPr lang="cs-CZ"/>
          </a:p>
        </p:txBody>
      </p:sp>
    </p:spTree>
    <p:extLst>
      <p:ext uri="{BB962C8B-B14F-4D97-AF65-F5344CB8AC3E}">
        <p14:creationId xmlns:p14="http://schemas.microsoft.com/office/powerpoint/2010/main" val="3614485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3067A5C-CE6F-4A15-B52D-146907C8ABB9}" type="datetimeFigureOut">
              <a:rPr lang="cs-CZ" smtClean="0">
                <a:solidFill>
                  <a:prstClr val="black"/>
                </a:solidFill>
              </a:rPr>
              <a:pPr/>
              <a:t>10.10.2023</a:t>
            </a:fld>
            <a:endParaRPr lang="cs-CZ">
              <a:solidFill>
                <a:prstClr val="black"/>
              </a:solidFill>
            </a:endParaRPr>
          </a:p>
        </p:txBody>
      </p:sp>
      <p:sp>
        <p:nvSpPr>
          <p:cNvPr id="5" name="Zástupný symbol pro zápatí 4"/>
          <p:cNvSpPr>
            <a:spLocks noGrp="1"/>
          </p:cNvSpPr>
          <p:nvPr>
            <p:ph type="ftr" sz="quarter" idx="11"/>
          </p:nvPr>
        </p:nvSpPr>
        <p:spPr/>
        <p:txBody>
          <a:bodyPr/>
          <a:lstStyle/>
          <a:p>
            <a:endParaRPr lang="cs-CZ">
              <a:solidFill>
                <a:prstClr val="black"/>
              </a:solidFill>
            </a:endParaRPr>
          </a:p>
        </p:txBody>
      </p:sp>
      <p:sp>
        <p:nvSpPr>
          <p:cNvPr id="6" name="Zástupný symbol pro číslo snímku 5"/>
          <p:cNvSpPr>
            <a:spLocks noGrp="1"/>
          </p:cNvSpPr>
          <p:nvPr>
            <p:ph type="sldNum" sz="quarter" idx="12"/>
          </p:nvPr>
        </p:nvSpPr>
        <p:spPr/>
        <p:txBody>
          <a:bodyPr/>
          <a:lstStyle/>
          <a:p>
            <a:fld id="{55709D6B-0FB8-4F27-89FB-99A28CBB5ACD}" type="slidenum">
              <a:rPr lang="cs-CZ" smtClean="0">
                <a:solidFill>
                  <a:prstClr val="black"/>
                </a:solidFill>
              </a:rPr>
              <a:pPr/>
              <a:t>‹#›</a:t>
            </a:fld>
            <a:endParaRPr lang="cs-CZ">
              <a:solidFill>
                <a:prstClr val="black"/>
              </a:solidFill>
            </a:endParaRPr>
          </a:p>
        </p:txBody>
      </p:sp>
      <p:sp>
        <p:nvSpPr>
          <p:cNvPr id="7" name="Nadpis 6"/>
          <p:cNvSpPr>
            <a:spLocks noGrp="1"/>
          </p:cNvSpPr>
          <p:nvPr>
            <p:ph type="title"/>
          </p:nvPr>
        </p:nvSpPr>
        <p:spPr/>
        <p:txBody>
          <a:bodyPr rtlCol="0"/>
          <a:lstStyle/>
          <a:p>
            <a:r>
              <a:rPr kumimoji="0" lang="cs-CZ"/>
              <a:t>Klepnutím lze upravit styl předlohy nadpisů.</a:t>
            </a:r>
            <a:endParaRPr kumimoji="0" lang="en-US"/>
          </a:p>
        </p:txBody>
      </p:sp>
    </p:spTree>
    <p:extLst>
      <p:ext uri="{BB962C8B-B14F-4D97-AF65-F5344CB8AC3E}">
        <p14:creationId xmlns:p14="http://schemas.microsoft.com/office/powerpoint/2010/main" val="4138837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p:txBody>
          <a:bodyPr/>
          <a:lstStyle/>
          <a:p>
            <a:fld id="{63067A5C-CE6F-4A15-B52D-146907C8ABB9}" type="datetimeFigureOut">
              <a:rPr lang="cs-CZ" smtClean="0">
                <a:solidFill>
                  <a:prstClr val="white"/>
                </a:solidFill>
              </a:rPr>
              <a:pPr/>
              <a:t>10.10.2023</a:t>
            </a:fld>
            <a:endParaRPr lang="cs-CZ">
              <a:solidFill>
                <a:prstClr val="white"/>
              </a:solidFill>
            </a:endParaRPr>
          </a:p>
        </p:txBody>
      </p:sp>
      <p:sp>
        <p:nvSpPr>
          <p:cNvPr id="5" name="Zástupný symbol pro zápatí 4"/>
          <p:cNvSpPr>
            <a:spLocks noGrp="1"/>
          </p:cNvSpPr>
          <p:nvPr>
            <p:ph type="ftr" sz="quarter" idx="11"/>
          </p:nvPr>
        </p:nvSpPr>
        <p:spPr/>
        <p:txBody>
          <a:bodyPr/>
          <a:lstStyle/>
          <a:p>
            <a:endParaRPr lang="cs-CZ">
              <a:solidFill>
                <a:prstClr val="white"/>
              </a:solidFill>
            </a:endParaRPr>
          </a:p>
        </p:txBody>
      </p:sp>
      <p:sp>
        <p:nvSpPr>
          <p:cNvPr id="6" name="Zástupný symbol pro číslo snímku 5"/>
          <p:cNvSpPr>
            <a:spLocks noGrp="1"/>
          </p:cNvSpPr>
          <p:nvPr>
            <p:ph type="sldNum" sz="quarter" idx="12"/>
          </p:nvPr>
        </p:nvSpPr>
        <p:spPr/>
        <p:txBody>
          <a:bodyPr/>
          <a:lstStyle/>
          <a:p>
            <a:fld id="{55709D6B-0FB8-4F27-89FB-99A28CBB5ACD}" type="slidenum">
              <a:rPr lang="cs-CZ" smtClean="0">
                <a:solidFill>
                  <a:prstClr val="white"/>
                </a:solidFill>
              </a:rPr>
              <a:pPr/>
              <a:t>‹#›</a:t>
            </a:fld>
            <a:endParaRPr lang="cs-CZ">
              <a:solidFill>
                <a:prstClr val="white"/>
              </a:solidFill>
            </a:endParaRPr>
          </a:p>
        </p:txBody>
      </p:sp>
      <p:sp>
        <p:nvSpPr>
          <p:cNvPr id="7" name="Dvojitá šipka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8" name="Dvojitá šipka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170512915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63067A5C-CE6F-4A15-B52D-146907C8ABB9}" type="datetimeFigureOut">
              <a:rPr lang="cs-CZ" smtClean="0">
                <a:solidFill>
                  <a:prstClr val="white"/>
                </a:solidFill>
              </a:rPr>
              <a:pPr/>
              <a:t>10.10.2023</a:t>
            </a:fld>
            <a:endParaRPr lang="cs-CZ">
              <a:solidFill>
                <a:prstClr val="white"/>
              </a:solidFill>
            </a:endParaRPr>
          </a:p>
        </p:txBody>
      </p:sp>
      <p:sp>
        <p:nvSpPr>
          <p:cNvPr id="6" name="Zástupný symbol pro zápatí 5"/>
          <p:cNvSpPr>
            <a:spLocks noGrp="1"/>
          </p:cNvSpPr>
          <p:nvPr>
            <p:ph type="ftr" sz="quarter" idx="11"/>
          </p:nvPr>
        </p:nvSpPr>
        <p:spPr/>
        <p:txBody>
          <a:bodyPr/>
          <a:lstStyle/>
          <a:p>
            <a:endParaRPr lang="cs-CZ">
              <a:solidFill>
                <a:prstClr val="white"/>
              </a:solidFill>
            </a:endParaRPr>
          </a:p>
        </p:txBody>
      </p:sp>
      <p:sp>
        <p:nvSpPr>
          <p:cNvPr id="7" name="Zástupný symbol pro číslo snímku 6"/>
          <p:cNvSpPr>
            <a:spLocks noGrp="1"/>
          </p:cNvSpPr>
          <p:nvPr>
            <p:ph type="sldNum" sz="quarter" idx="12"/>
          </p:nvPr>
        </p:nvSpPr>
        <p:spPr/>
        <p:txBody>
          <a:bodyPr/>
          <a:lstStyle/>
          <a:p>
            <a:fld id="{55709D6B-0FB8-4F27-89FB-99A28CBB5ACD}" type="slidenum">
              <a:rPr lang="cs-CZ" smtClean="0">
                <a:solidFill>
                  <a:prstClr val="white"/>
                </a:solidFill>
              </a:rPr>
              <a:pPr/>
              <a:t>‹#›</a:t>
            </a:fld>
            <a:endParaRPr lang="cs-CZ">
              <a:solidFill>
                <a:prstClr val="white"/>
              </a:solidFill>
            </a:endParaRPr>
          </a:p>
        </p:txBody>
      </p:sp>
      <p:sp>
        <p:nvSpPr>
          <p:cNvPr id="8" name="Nadpis 7"/>
          <p:cNvSpPr>
            <a:spLocks noGrp="1"/>
          </p:cNvSpPr>
          <p:nvPr>
            <p:ph type="title"/>
          </p:nvPr>
        </p:nvSpPr>
        <p:spPr/>
        <p:txBody>
          <a:bodyPr rtlCol="0"/>
          <a:lstStyle/>
          <a:p>
            <a:r>
              <a:rPr kumimoji="0" lang="cs-CZ"/>
              <a:t>Klepnutím lze upravit styl předlohy nadpisů.</a:t>
            </a:r>
            <a:endParaRPr kumimoji="0" lang="en-US"/>
          </a:p>
        </p:txBody>
      </p:sp>
    </p:spTree>
    <p:extLst>
      <p:ext uri="{BB962C8B-B14F-4D97-AF65-F5344CB8AC3E}">
        <p14:creationId xmlns:p14="http://schemas.microsoft.com/office/powerpoint/2010/main" val="419564186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10972800" cy="1143000"/>
          </a:xfrm>
        </p:spPr>
        <p:txBody>
          <a:bodyPr anchor="ctr"/>
          <a:lstStyle>
            <a:lvl1pPr>
              <a:defRPr/>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5" name="Zástupný symbol pro obsah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63067A5C-CE6F-4A15-B52D-146907C8ABB9}" type="datetimeFigureOut">
              <a:rPr lang="cs-CZ" smtClean="0">
                <a:solidFill>
                  <a:prstClr val="black"/>
                </a:solidFill>
              </a:rPr>
              <a:pPr/>
              <a:t>10.10.2023</a:t>
            </a:fld>
            <a:endParaRPr lang="cs-CZ">
              <a:solidFill>
                <a:prstClr val="black"/>
              </a:solidFill>
            </a:endParaRPr>
          </a:p>
        </p:txBody>
      </p:sp>
      <p:sp>
        <p:nvSpPr>
          <p:cNvPr id="8" name="Zástupný symbol pro zápatí 7"/>
          <p:cNvSpPr>
            <a:spLocks noGrp="1"/>
          </p:cNvSpPr>
          <p:nvPr>
            <p:ph type="ftr" sz="quarter" idx="11"/>
          </p:nvPr>
        </p:nvSpPr>
        <p:spPr/>
        <p:txBody>
          <a:bodyPr/>
          <a:lstStyle/>
          <a:p>
            <a:endParaRPr lang="cs-CZ">
              <a:solidFill>
                <a:prstClr val="black"/>
              </a:solidFill>
            </a:endParaRPr>
          </a:p>
        </p:txBody>
      </p:sp>
      <p:sp>
        <p:nvSpPr>
          <p:cNvPr id="9" name="Zástupný symbol pro číslo snímku 8"/>
          <p:cNvSpPr>
            <a:spLocks noGrp="1"/>
          </p:cNvSpPr>
          <p:nvPr>
            <p:ph type="sldNum" sz="quarter" idx="12"/>
          </p:nvPr>
        </p:nvSpPr>
        <p:spPr/>
        <p:txBody>
          <a:bodyPr/>
          <a:lstStyle/>
          <a:p>
            <a:fld id="{55709D6B-0FB8-4F27-89FB-99A28CBB5ACD}" type="slidenum">
              <a:rPr lang="cs-CZ" smtClean="0">
                <a:solidFill>
                  <a:prstClr val="black"/>
                </a:solidFill>
              </a:rPr>
              <a:pPr/>
              <a:t>‹#›</a:t>
            </a:fld>
            <a:endParaRPr lang="cs-CZ">
              <a:solidFill>
                <a:prstClr val="black"/>
              </a:solidFill>
            </a:endParaRPr>
          </a:p>
        </p:txBody>
      </p:sp>
    </p:spTree>
    <p:extLst>
      <p:ext uri="{BB962C8B-B14F-4D97-AF65-F5344CB8AC3E}">
        <p14:creationId xmlns:p14="http://schemas.microsoft.com/office/powerpoint/2010/main" val="169864003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bg>
      <p:bgRef idx="1002">
        <a:schemeClr val="bg1"/>
      </p:bgRef>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63067A5C-CE6F-4A15-B52D-146907C8ABB9}" type="datetimeFigureOut">
              <a:rPr lang="cs-CZ" smtClean="0">
                <a:solidFill>
                  <a:prstClr val="white"/>
                </a:solidFill>
              </a:rPr>
              <a:pPr/>
              <a:t>10.10.2023</a:t>
            </a:fld>
            <a:endParaRPr lang="cs-CZ">
              <a:solidFill>
                <a:prstClr val="white"/>
              </a:solidFill>
            </a:endParaRPr>
          </a:p>
        </p:txBody>
      </p:sp>
      <p:sp>
        <p:nvSpPr>
          <p:cNvPr id="4" name="Zástupný symbol pro zápatí 3"/>
          <p:cNvSpPr>
            <a:spLocks noGrp="1"/>
          </p:cNvSpPr>
          <p:nvPr>
            <p:ph type="ftr" sz="quarter" idx="11"/>
          </p:nvPr>
        </p:nvSpPr>
        <p:spPr/>
        <p:txBody>
          <a:bodyPr/>
          <a:lstStyle/>
          <a:p>
            <a:endParaRPr lang="cs-CZ">
              <a:solidFill>
                <a:prstClr val="white"/>
              </a:solidFill>
            </a:endParaRPr>
          </a:p>
        </p:txBody>
      </p:sp>
      <p:sp>
        <p:nvSpPr>
          <p:cNvPr id="5" name="Zástupný symbol pro číslo snímku 4"/>
          <p:cNvSpPr>
            <a:spLocks noGrp="1"/>
          </p:cNvSpPr>
          <p:nvPr>
            <p:ph type="sldNum" sz="quarter" idx="12"/>
          </p:nvPr>
        </p:nvSpPr>
        <p:spPr/>
        <p:txBody>
          <a:bodyPr/>
          <a:lstStyle/>
          <a:p>
            <a:fld id="{55709D6B-0FB8-4F27-89FB-99A28CBB5ACD}" type="slidenum">
              <a:rPr lang="cs-CZ" smtClean="0">
                <a:solidFill>
                  <a:prstClr val="white"/>
                </a:solidFill>
              </a:rPr>
              <a:pPr/>
              <a:t>‹#›</a:t>
            </a:fld>
            <a:endParaRPr lang="cs-CZ">
              <a:solidFill>
                <a:prstClr val="white"/>
              </a:solidFill>
            </a:endParaRPr>
          </a:p>
        </p:txBody>
      </p:sp>
      <p:sp>
        <p:nvSpPr>
          <p:cNvPr id="6" name="Nadpis 5"/>
          <p:cNvSpPr>
            <a:spLocks noGrp="1"/>
          </p:cNvSpPr>
          <p:nvPr>
            <p:ph type="title"/>
          </p:nvPr>
        </p:nvSpPr>
        <p:spPr/>
        <p:txBody>
          <a:bodyPr rtlCol="0"/>
          <a:lstStyle/>
          <a:p>
            <a:r>
              <a:rPr kumimoji="0" lang="cs-CZ"/>
              <a:t>Klepnutím lze upravit styl předlohy nadpisů.</a:t>
            </a:r>
            <a:endParaRPr kumimoji="0" lang="en-US"/>
          </a:p>
        </p:txBody>
      </p:sp>
    </p:spTree>
    <p:extLst>
      <p:ext uri="{BB962C8B-B14F-4D97-AF65-F5344CB8AC3E}">
        <p14:creationId xmlns:p14="http://schemas.microsoft.com/office/powerpoint/2010/main" val="7927362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3067A5C-CE6F-4A15-B52D-146907C8ABB9}" type="datetimeFigureOut">
              <a:rPr lang="cs-CZ" smtClean="0">
                <a:solidFill>
                  <a:prstClr val="black"/>
                </a:solidFill>
              </a:rPr>
              <a:pPr/>
              <a:t>10.10.2023</a:t>
            </a:fld>
            <a:endParaRPr lang="cs-CZ">
              <a:solidFill>
                <a:prstClr val="black"/>
              </a:solidFill>
            </a:endParaRPr>
          </a:p>
        </p:txBody>
      </p:sp>
      <p:sp>
        <p:nvSpPr>
          <p:cNvPr id="3" name="Zástupný symbol pro zápatí 2"/>
          <p:cNvSpPr>
            <a:spLocks noGrp="1"/>
          </p:cNvSpPr>
          <p:nvPr>
            <p:ph type="ftr" sz="quarter" idx="11"/>
          </p:nvPr>
        </p:nvSpPr>
        <p:spPr/>
        <p:txBody>
          <a:bodyPr/>
          <a:lstStyle/>
          <a:p>
            <a:endParaRPr lang="cs-CZ">
              <a:solidFill>
                <a:prstClr val="black"/>
              </a:solidFill>
            </a:endParaRPr>
          </a:p>
        </p:txBody>
      </p:sp>
      <p:sp>
        <p:nvSpPr>
          <p:cNvPr id="4" name="Zástupný symbol pro číslo snímku 3"/>
          <p:cNvSpPr>
            <a:spLocks noGrp="1"/>
          </p:cNvSpPr>
          <p:nvPr>
            <p:ph type="sldNum" sz="quarter" idx="12"/>
          </p:nvPr>
        </p:nvSpPr>
        <p:spPr/>
        <p:txBody>
          <a:bodyPr/>
          <a:lstStyle/>
          <a:p>
            <a:fld id="{55709D6B-0FB8-4F27-89FB-99A28CBB5ACD}" type="slidenum">
              <a:rPr lang="cs-CZ" smtClean="0">
                <a:solidFill>
                  <a:prstClr val="black"/>
                </a:solidFill>
              </a:rPr>
              <a:pPr/>
              <a:t>‹#›</a:t>
            </a:fld>
            <a:endParaRPr lang="cs-CZ">
              <a:solidFill>
                <a:prstClr val="black"/>
              </a:solidFill>
            </a:endParaRPr>
          </a:p>
        </p:txBody>
      </p:sp>
    </p:spTree>
    <p:extLst>
      <p:ext uri="{BB962C8B-B14F-4D97-AF65-F5344CB8AC3E}">
        <p14:creationId xmlns:p14="http://schemas.microsoft.com/office/powerpoint/2010/main" val="3468175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cs-CZ"/>
              <a:t>Klepnutím lze upravit styly předlohy textu.</a:t>
            </a:r>
          </a:p>
        </p:txBody>
      </p:sp>
      <p:sp>
        <p:nvSpPr>
          <p:cNvPr id="4" name="Zástupný symbol pro obsah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a:xfrm>
            <a:off x="8969376" y="6407944"/>
            <a:ext cx="2560320" cy="365760"/>
          </a:xfrm>
        </p:spPr>
        <p:txBody>
          <a:bodyPr/>
          <a:lstStyle/>
          <a:p>
            <a:fld id="{63067A5C-CE6F-4A15-B52D-146907C8ABB9}" type="datetimeFigureOut">
              <a:rPr lang="cs-CZ" smtClean="0">
                <a:solidFill>
                  <a:prstClr val="black"/>
                </a:solidFill>
              </a:rPr>
              <a:pPr/>
              <a:t>10.10.2023</a:t>
            </a:fld>
            <a:endParaRPr lang="cs-CZ">
              <a:solidFill>
                <a:prstClr val="black"/>
              </a:solidFill>
            </a:endParaRPr>
          </a:p>
        </p:txBody>
      </p:sp>
      <p:sp>
        <p:nvSpPr>
          <p:cNvPr id="6" name="Zástupný symbol pro zápatí 5"/>
          <p:cNvSpPr>
            <a:spLocks noGrp="1"/>
          </p:cNvSpPr>
          <p:nvPr>
            <p:ph type="ftr" sz="quarter" idx="11"/>
          </p:nvPr>
        </p:nvSpPr>
        <p:spPr/>
        <p:txBody>
          <a:bodyPr/>
          <a:lstStyle/>
          <a:p>
            <a:endParaRPr lang="cs-CZ">
              <a:solidFill>
                <a:prstClr val="black"/>
              </a:solidFill>
            </a:endParaRPr>
          </a:p>
        </p:txBody>
      </p:sp>
      <p:sp>
        <p:nvSpPr>
          <p:cNvPr id="7" name="Zástupný symbol pro číslo snímku 6"/>
          <p:cNvSpPr>
            <a:spLocks noGrp="1"/>
          </p:cNvSpPr>
          <p:nvPr>
            <p:ph type="sldNum" sz="quarter" idx="12"/>
          </p:nvPr>
        </p:nvSpPr>
        <p:spPr/>
        <p:txBody>
          <a:bodyPr/>
          <a:lstStyle/>
          <a:p>
            <a:fld id="{55709D6B-0FB8-4F27-89FB-99A28CBB5ACD}" type="slidenum">
              <a:rPr lang="cs-CZ" smtClean="0">
                <a:solidFill>
                  <a:prstClr val="black"/>
                </a:solidFill>
              </a:rPr>
              <a:pPr/>
              <a:t>‹#›</a:t>
            </a:fld>
            <a:endParaRPr lang="cs-CZ">
              <a:solidFill>
                <a:prstClr val="black"/>
              </a:solidFill>
            </a:endParaRPr>
          </a:p>
        </p:txBody>
      </p:sp>
    </p:spTree>
    <p:extLst>
      <p:ext uri="{BB962C8B-B14F-4D97-AF65-F5344CB8AC3E}">
        <p14:creationId xmlns:p14="http://schemas.microsoft.com/office/powerpoint/2010/main" val="26022109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3067A5C-CE6F-4A15-B52D-146907C8ABB9}" type="datetimeFigureOut">
              <a:rPr lang="cs-CZ" smtClean="0">
                <a:solidFill>
                  <a:prstClr val="black"/>
                </a:solidFill>
              </a:rPr>
              <a:pPr/>
              <a:t>10.10.2023</a:t>
            </a:fld>
            <a:endParaRPr lang="cs-CZ">
              <a:solidFill>
                <a:prstClr val="black"/>
              </a:solidFill>
            </a:endParaRPr>
          </a:p>
        </p:txBody>
      </p:sp>
      <p:sp>
        <p:nvSpPr>
          <p:cNvPr id="5" name="Zástupný symbol pro zápatí 4"/>
          <p:cNvSpPr>
            <a:spLocks noGrp="1"/>
          </p:cNvSpPr>
          <p:nvPr>
            <p:ph type="ftr" sz="quarter" idx="11"/>
          </p:nvPr>
        </p:nvSpPr>
        <p:spPr/>
        <p:txBody>
          <a:bodyPr/>
          <a:lstStyle/>
          <a:p>
            <a:endParaRPr lang="cs-CZ">
              <a:solidFill>
                <a:prstClr val="black"/>
              </a:solidFill>
            </a:endParaRPr>
          </a:p>
        </p:txBody>
      </p:sp>
      <p:sp>
        <p:nvSpPr>
          <p:cNvPr id="6" name="Zástupný symbol pro číslo snímku 5"/>
          <p:cNvSpPr>
            <a:spLocks noGrp="1"/>
          </p:cNvSpPr>
          <p:nvPr>
            <p:ph type="sldNum" sz="quarter" idx="12"/>
          </p:nvPr>
        </p:nvSpPr>
        <p:spPr/>
        <p:txBody>
          <a:bodyPr/>
          <a:lstStyle/>
          <a:p>
            <a:fld id="{55709D6B-0FB8-4F27-89FB-99A28CBB5ACD}" type="slidenum">
              <a:rPr lang="cs-CZ" smtClean="0">
                <a:solidFill>
                  <a:prstClr val="black"/>
                </a:solidFill>
              </a:rPr>
              <a:pPr/>
              <a:t>‹#›</a:t>
            </a:fld>
            <a:endParaRPr lang="cs-CZ">
              <a:solidFill>
                <a:prstClr val="black"/>
              </a:solidFill>
            </a:endParaRPr>
          </a:p>
        </p:txBody>
      </p:sp>
      <p:sp>
        <p:nvSpPr>
          <p:cNvPr id="7" name="Nadpis 6"/>
          <p:cNvSpPr>
            <a:spLocks noGrp="1"/>
          </p:cNvSpPr>
          <p:nvPr>
            <p:ph type="title"/>
          </p:nvPr>
        </p:nvSpPr>
        <p:spPr/>
        <p:txBody>
          <a:bodyPr rtlCol="0"/>
          <a:lstStyle/>
          <a:p>
            <a:r>
              <a:rPr kumimoji="0" lang="cs-CZ"/>
              <a:t>Klepnutím lze upravit styl předlohy nadpisů.</a:t>
            </a:r>
            <a:endParaRPr kumimoji="0" lang="en-US"/>
          </a:p>
        </p:txBody>
      </p:sp>
    </p:spTree>
    <p:extLst>
      <p:ext uri="{BB962C8B-B14F-4D97-AF65-F5344CB8AC3E}">
        <p14:creationId xmlns:p14="http://schemas.microsoft.com/office/powerpoint/2010/main" val="2909297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cs-CZ"/>
              <a:t>Klepnutím lze upravit styly předlohy textu.</a:t>
            </a:r>
          </a:p>
        </p:txBody>
      </p:sp>
      <p:sp>
        <p:nvSpPr>
          <p:cNvPr id="3" name="Zástupný symbol pro obrázek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cs-CZ"/>
              <a:t>Klepnutím na ikonu přidáte obrázek.</a:t>
            </a:r>
            <a:endParaRPr kumimoji="0" lang="en-US" dirty="0"/>
          </a:p>
        </p:txBody>
      </p:sp>
      <p:sp>
        <p:nvSpPr>
          <p:cNvPr id="5" name="Zástupný symbol pro datum 4"/>
          <p:cNvSpPr>
            <a:spLocks noGrp="1"/>
          </p:cNvSpPr>
          <p:nvPr>
            <p:ph type="dt" sz="half" idx="10"/>
          </p:nvPr>
        </p:nvSpPr>
        <p:spPr/>
        <p:txBody>
          <a:bodyPr/>
          <a:lstStyle>
            <a:lvl1pPr>
              <a:defRPr>
                <a:solidFill>
                  <a:schemeClr val="tx1"/>
                </a:solidFill>
              </a:defRPr>
            </a:lvl1pPr>
            <a:extLst/>
          </a:lstStyle>
          <a:p>
            <a:fld id="{63067A5C-CE6F-4A15-B52D-146907C8ABB9}" type="datetimeFigureOut">
              <a:rPr lang="cs-CZ" smtClean="0">
                <a:solidFill>
                  <a:prstClr val="white"/>
                </a:solidFill>
              </a:rPr>
              <a:pPr/>
              <a:t>10.10.2023</a:t>
            </a:fld>
            <a:endParaRPr lang="cs-CZ">
              <a:solidFill>
                <a:prstClr val="white"/>
              </a:solidFill>
            </a:endParaRPr>
          </a:p>
        </p:txBody>
      </p:sp>
      <p:sp>
        <p:nvSpPr>
          <p:cNvPr id="6" name="Zástupný symbol pro zápatí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cs-CZ">
              <a:solidFill>
                <a:prstClr val="white"/>
              </a:solidFill>
            </a:endParaRPr>
          </a:p>
        </p:txBody>
      </p:sp>
      <p:sp>
        <p:nvSpPr>
          <p:cNvPr id="7" name="Zástupný symbol pro číslo snímku 6"/>
          <p:cNvSpPr>
            <a:spLocks noGrp="1"/>
          </p:cNvSpPr>
          <p:nvPr>
            <p:ph type="sldNum" sz="quarter" idx="12"/>
          </p:nvPr>
        </p:nvSpPr>
        <p:spPr/>
        <p:txBody>
          <a:bodyPr/>
          <a:lstStyle>
            <a:lvl1pPr>
              <a:defRPr>
                <a:solidFill>
                  <a:schemeClr val="tx1"/>
                </a:solidFill>
              </a:defRPr>
            </a:lvl1pPr>
            <a:extLst/>
          </a:lstStyle>
          <a:p>
            <a:fld id="{55709D6B-0FB8-4F27-89FB-99A28CBB5ACD}" type="slidenum">
              <a:rPr lang="cs-CZ" smtClean="0">
                <a:solidFill>
                  <a:prstClr val="white"/>
                </a:solidFill>
              </a:rPr>
              <a:pPr/>
              <a:t>‹#›</a:t>
            </a:fld>
            <a:endParaRPr lang="cs-CZ">
              <a:solidFill>
                <a:prstClr val="white"/>
              </a:solidFill>
            </a:endParaRPr>
          </a:p>
        </p:txBody>
      </p:sp>
      <p:sp>
        <p:nvSpPr>
          <p:cNvPr id="2" name="Nadpis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cs-CZ"/>
              <a:t>Klepnutím lze upravit styl předlohy nadpisů.</a:t>
            </a:r>
            <a:endParaRPr kumimoji="0" lang="en-US"/>
          </a:p>
        </p:txBody>
      </p:sp>
      <p:sp>
        <p:nvSpPr>
          <p:cNvPr id="8" name="Volný tvar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9" name="Volný tvar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0" name="Pravoúhlý trojúhelník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1" name="Přímá spojovací čára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vojitá šipka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13" name="Dvojitá šipka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394152193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609600" y="1481330"/>
            <a:ext cx="10972800" cy="4386071"/>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3067A5C-CE6F-4A15-B52D-146907C8ABB9}" type="datetimeFigureOut">
              <a:rPr lang="cs-CZ" smtClean="0">
                <a:solidFill>
                  <a:prstClr val="black"/>
                </a:solidFill>
              </a:rPr>
              <a:pPr/>
              <a:t>10.10.2023</a:t>
            </a:fld>
            <a:endParaRPr lang="cs-CZ">
              <a:solidFill>
                <a:prstClr val="black"/>
              </a:solidFill>
            </a:endParaRPr>
          </a:p>
        </p:txBody>
      </p:sp>
      <p:sp>
        <p:nvSpPr>
          <p:cNvPr id="5" name="Zástupný symbol pro zápatí 4"/>
          <p:cNvSpPr>
            <a:spLocks noGrp="1"/>
          </p:cNvSpPr>
          <p:nvPr>
            <p:ph type="ftr" sz="quarter" idx="11"/>
          </p:nvPr>
        </p:nvSpPr>
        <p:spPr/>
        <p:txBody>
          <a:bodyPr/>
          <a:lstStyle/>
          <a:p>
            <a:endParaRPr lang="cs-CZ">
              <a:solidFill>
                <a:prstClr val="black"/>
              </a:solidFill>
            </a:endParaRPr>
          </a:p>
        </p:txBody>
      </p:sp>
      <p:sp>
        <p:nvSpPr>
          <p:cNvPr id="6" name="Zástupný symbol pro číslo snímku 5"/>
          <p:cNvSpPr>
            <a:spLocks noGrp="1"/>
          </p:cNvSpPr>
          <p:nvPr>
            <p:ph type="sldNum" sz="quarter" idx="12"/>
          </p:nvPr>
        </p:nvSpPr>
        <p:spPr/>
        <p:txBody>
          <a:bodyPr/>
          <a:lstStyle/>
          <a:p>
            <a:fld id="{55709D6B-0FB8-4F27-89FB-99A28CBB5ACD}" type="slidenum">
              <a:rPr lang="cs-CZ" smtClean="0">
                <a:solidFill>
                  <a:prstClr val="black"/>
                </a:solidFill>
              </a:rPr>
              <a:pPr/>
              <a:t>‹#›</a:t>
            </a:fld>
            <a:endParaRPr lang="cs-CZ">
              <a:solidFill>
                <a:prstClr val="black"/>
              </a:solidFill>
            </a:endParaRPr>
          </a:p>
        </p:txBody>
      </p:sp>
    </p:spTree>
    <p:extLst>
      <p:ext uri="{BB962C8B-B14F-4D97-AF65-F5344CB8AC3E}">
        <p14:creationId xmlns:p14="http://schemas.microsoft.com/office/powerpoint/2010/main" val="2782328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25351" y="274641"/>
            <a:ext cx="2369960" cy="5592761"/>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609600" y="274641"/>
            <a:ext cx="8432800" cy="5592760"/>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3067A5C-CE6F-4A15-B52D-146907C8ABB9}" type="datetimeFigureOut">
              <a:rPr lang="cs-CZ" smtClean="0">
                <a:solidFill>
                  <a:prstClr val="black"/>
                </a:solidFill>
              </a:rPr>
              <a:pPr/>
              <a:t>10.10.2023</a:t>
            </a:fld>
            <a:endParaRPr lang="cs-CZ">
              <a:solidFill>
                <a:prstClr val="black"/>
              </a:solidFill>
            </a:endParaRPr>
          </a:p>
        </p:txBody>
      </p:sp>
      <p:sp>
        <p:nvSpPr>
          <p:cNvPr id="5" name="Zástupný symbol pro zápatí 4"/>
          <p:cNvSpPr>
            <a:spLocks noGrp="1"/>
          </p:cNvSpPr>
          <p:nvPr>
            <p:ph type="ftr" sz="quarter" idx="11"/>
          </p:nvPr>
        </p:nvSpPr>
        <p:spPr/>
        <p:txBody>
          <a:bodyPr/>
          <a:lstStyle/>
          <a:p>
            <a:endParaRPr lang="cs-CZ">
              <a:solidFill>
                <a:prstClr val="black"/>
              </a:solidFill>
            </a:endParaRPr>
          </a:p>
        </p:txBody>
      </p:sp>
      <p:sp>
        <p:nvSpPr>
          <p:cNvPr id="6" name="Zástupný symbol pro číslo snímku 5"/>
          <p:cNvSpPr>
            <a:spLocks noGrp="1"/>
          </p:cNvSpPr>
          <p:nvPr>
            <p:ph type="sldNum" sz="quarter" idx="12"/>
          </p:nvPr>
        </p:nvSpPr>
        <p:spPr/>
        <p:txBody>
          <a:bodyPr/>
          <a:lstStyle/>
          <a:p>
            <a:fld id="{55709D6B-0FB8-4F27-89FB-99A28CBB5ACD}" type="slidenum">
              <a:rPr lang="cs-CZ" smtClean="0">
                <a:solidFill>
                  <a:prstClr val="black"/>
                </a:solidFill>
              </a:rPr>
              <a:pPr/>
              <a:t>‹#›</a:t>
            </a:fld>
            <a:endParaRPr lang="cs-CZ">
              <a:solidFill>
                <a:prstClr val="black"/>
              </a:solidFill>
            </a:endParaRPr>
          </a:p>
        </p:txBody>
      </p:sp>
    </p:spTree>
    <p:extLst>
      <p:ext uri="{BB962C8B-B14F-4D97-AF65-F5344CB8AC3E}">
        <p14:creationId xmlns:p14="http://schemas.microsoft.com/office/powerpoint/2010/main" val="40831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p:txBody>
          <a:bodyPr/>
          <a:lstStyle/>
          <a:p>
            <a:fld id="{63067A5C-CE6F-4A15-B52D-146907C8ABB9}" type="datetimeFigureOut">
              <a:rPr lang="cs-CZ" smtClean="0">
                <a:solidFill>
                  <a:prstClr val="white"/>
                </a:solidFill>
              </a:rPr>
              <a:pPr/>
              <a:t>10.10.2023</a:t>
            </a:fld>
            <a:endParaRPr lang="cs-CZ">
              <a:solidFill>
                <a:prstClr val="white"/>
              </a:solidFill>
            </a:endParaRPr>
          </a:p>
        </p:txBody>
      </p:sp>
      <p:sp>
        <p:nvSpPr>
          <p:cNvPr id="5" name="Zástupný symbol pro zápatí 4"/>
          <p:cNvSpPr>
            <a:spLocks noGrp="1"/>
          </p:cNvSpPr>
          <p:nvPr>
            <p:ph type="ftr" sz="quarter" idx="11"/>
          </p:nvPr>
        </p:nvSpPr>
        <p:spPr/>
        <p:txBody>
          <a:bodyPr/>
          <a:lstStyle/>
          <a:p>
            <a:endParaRPr lang="cs-CZ">
              <a:solidFill>
                <a:prstClr val="white"/>
              </a:solidFill>
            </a:endParaRPr>
          </a:p>
        </p:txBody>
      </p:sp>
      <p:sp>
        <p:nvSpPr>
          <p:cNvPr id="6" name="Zástupný symbol pro číslo snímku 5"/>
          <p:cNvSpPr>
            <a:spLocks noGrp="1"/>
          </p:cNvSpPr>
          <p:nvPr>
            <p:ph type="sldNum" sz="quarter" idx="12"/>
          </p:nvPr>
        </p:nvSpPr>
        <p:spPr/>
        <p:txBody>
          <a:bodyPr/>
          <a:lstStyle/>
          <a:p>
            <a:fld id="{55709D6B-0FB8-4F27-89FB-99A28CBB5ACD}" type="slidenum">
              <a:rPr lang="cs-CZ" smtClean="0">
                <a:solidFill>
                  <a:prstClr val="white"/>
                </a:solidFill>
              </a:rPr>
              <a:pPr/>
              <a:t>‹#›</a:t>
            </a:fld>
            <a:endParaRPr lang="cs-CZ">
              <a:solidFill>
                <a:prstClr val="white"/>
              </a:solidFill>
            </a:endParaRPr>
          </a:p>
        </p:txBody>
      </p:sp>
      <p:sp>
        <p:nvSpPr>
          <p:cNvPr id="7" name="Dvojitá šipka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8" name="Dvojitá šipka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27481485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63067A5C-CE6F-4A15-B52D-146907C8ABB9}" type="datetimeFigureOut">
              <a:rPr lang="cs-CZ" smtClean="0">
                <a:solidFill>
                  <a:prstClr val="white"/>
                </a:solidFill>
              </a:rPr>
              <a:pPr/>
              <a:t>10.10.2023</a:t>
            </a:fld>
            <a:endParaRPr lang="cs-CZ">
              <a:solidFill>
                <a:prstClr val="white"/>
              </a:solidFill>
            </a:endParaRPr>
          </a:p>
        </p:txBody>
      </p:sp>
      <p:sp>
        <p:nvSpPr>
          <p:cNvPr id="6" name="Zástupný symbol pro zápatí 5"/>
          <p:cNvSpPr>
            <a:spLocks noGrp="1"/>
          </p:cNvSpPr>
          <p:nvPr>
            <p:ph type="ftr" sz="quarter" idx="11"/>
          </p:nvPr>
        </p:nvSpPr>
        <p:spPr/>
        <p:txBody>
          <a:bodyPr/>
          <a:lstStyle/>
          <a:p>
            <a:endParaRPr lang="cs-CZ">
              <a:solidFill>
                <a:prstClr val="white"/>
              </a:solidFill>
            </a:endParaRPr>
          </a:p>
        </p:txBody>
      </p:sp>
      <p:sp>
        <p:nvSpPr>
          <p:cNvPr id="7" name="Zástupný symbol pro číslo snímku 6"/>
          <p:cNvSpPr>
            <a:spLocks noGrp="1"/>
          </p:cNvSpPr>
          <p:nvPr>
            <p:ph type="sldNum" sz="quarter" idx="12"/>
          </p:nvPr>
        </p:nvSpPr>
        <p:spPr/>
        <p:txBody>
          <a:bodyPr/>
          <a:lstStyle/>
          <a:p>
            <a:fld id="{55709D6B-0FB8-4F27-89FB-99A28CBB5ACD}" type="slidenum">
              <a:rPr lang="cs-CZ" smtClean="0">
                <a:solidFill>
                  <a:prstClr val="white"/>
                </a:solidFill>
              </a:rPr>
              <a:pPr/>
              <a:t>‹#›</a:t>
            </a:fld>
            <a:endParaRPr lang="cs-CZ">
              <a:solidFill>
                <a:prstClr val="white"/>
              </a:solidFill>
            </a:endParaRPr>
          </a:p>
        </p:txBody>
      </p:sp>
      <p:sp>
        <p:nvSpPr>
          <p:cNvPr id="8" name="Nadpis 7"/>
          <p:cNvSpPr>
            <a:spLocks noGrp="1"/>
          </p:cNvSpPr>
          <p:nvPr>
            <p:ph type="title"/>
          </p:nvPr>
        </p:nvSpPr>
        <p:spPr/>
        <p:txBody>
          <a:bodyPr rtlCol="0"/>
          <a:lstStyle/>
          <a:p>
            <a:r>
              <a:rPr kumimoji="0" lang="cs-CZ"/>
              <a:t>Klepnutím lze upravit styl předlohy nadpisů.</a:t>
            </a:r>
            <a:endParaRPr kumimoji="0" lang="en-US"/>
          </a:p>
        </p:txBody>
      </p:sp>
    </p:spTree>
    <p:extLst>
      <p:ext uri="{BB962C8B-B14F-4D97-AF65-F5344CB8AC3E}">
        <p14:creationId xmlns:p14="http://schemas.microsoft.com/office/powerpoint/2010/main" val="417636352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10972800" cy="1143000"/>
          </a:xfrm>
        </p:spPr>
        <p:txBody>
          <a:bodyPr anchor="ctr"/>
          <a:lstStyle>
            <a:lvl1pPr>
              <a:defRPr/>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5" name="Zástupný symbol pro obsah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63067A5C-CE6F-4A15-B52D-146907C8ABB9}" type="datetimeFigureOut">
              <a:rPr lang="cs-CZ" smtClean="0">
                <a:solidFill>
                  <a:prstClr val="black"/>
                </a:solidFill>
              </a:rPr>
              <a:pPr/>
              <a:t>10.10.2023</a:t>
            </a:fld>
            <a:endParaRPr lang="cs-CZ">
              <a:solidFill>
                <a:prstClr val="black"/>
              </a:solidFill>
            </a:endParaRPr>
          </a:p>
        </p:txBody>
      </p:sp>
      <p:sp>
        <p:nvSpPr>
          <p:cNvPr id="8" name="Zástupný symbol pro zápatí 7"/>
          <p:cNvSpPr>
            <a:spLocks noGrp="1"/>
          </p:cNvSpPr>
          <p:nvPr>
            <p:ph type="ftr" sz="quarter" idx="11"/>
          </p:nvPr>
        </p:nvSpPr>
        <p:spPr/>
        <p:txBody>
          <a:bodyPr/>
          <a:lstStyle/>
          <a:p>
            <a:endParaRPr lang="cs-CZ">
              <a:solidFill>
                <a:prstClr val="black"/>
              </a:solidFill>
            </a:endParaRPr>
          </a:p>
        </p:txBody>
      </p:sp>
      <p:sp>
        <p:nvSpPr>
          <p:cNvPr id="9" name="Zástupný symbol pro číslo snímku 8"/>
          <p:cNvSpPr>
            <a:spLocks noGrp="1"/>
          </p:cNvSpPr>
          <p:nvPr>
            <p:ph type="sldNum" sz="quarter" idx="12"/>
          </p:nvPr>
        </p:nvSpPr>
        <p:spPr/>
        <p:txBody>
          <a:bodyPr/>
          <a:lstStyle/>
          <a:p>
            <a:fld id="{55709D6B-0FB8-4F27-89FB-99A28CBB5ACD}" type="slidenum">
              <a:rPr lang="cs-CZ" smtClean="0">
                <a:solidFill>
                  <a:prstClr val="black"/>
                </a:solidFill>
              </a:rPr>
              <a:pPr/>
              <a:t>‹#›</a:t>
            </a:fld>
            <a:endParaRPr lang="cs-CZ">
              <a:solidFill>
                <a:prstClr val="black"/>
              </a:solidFill>
            </a:endParaRPr>
          </a:p>
        </p:txBody>
      </p:sp>
    </p:spTree>
    <p:extLst>
      <p:ext uri="{BB962C8B-B14F-4D97-AF65-F5344CB8AC3E}">
        <p14:creationId xmlns:p14="http://schemas.microsoft.com/office/powerpoint/2010/main" val="316470100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Ref idx="1002">
        <a:schemeClr val="bg1"/>
      </p:bgRef>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63067A5C-CE6F-4A15-B52D-146907C8ABB9}" type="datetimeFigureOut">
              <a:rPr lang="cs-CZ" smtClean="0">
                <a:solidFill>
                  <a:prstClr val="white"/>
                </a:solidFill>
              </a:rPr>
              <a:pPr/>
              <a:t>10.10.2023</a:t>
            </a:fld>
            <a:endParaRPr lang="cs-CZ">
              <a:solidFill>
                <a:prstClr val="white"/>
              </a:solidFill>
            </a:endParaRPr>
          </a:p>
        </p:txBody>
      </p:sp>
      <p:sp>
        <p:nvSpPr>
          <p:cNvPr id="4" name="Zástupný symbol pro zápatí 3"/>
          <p:cNvSpPr>
            <a:spLocks noGrp="1"/>
          </p:cNvSpPr>
          <p:nvPr>
            <p:ph type="ftr" sz="quarter" idx="11"/>
          </p:nvPr>
        </p:nvSpPr>
        <p:spPr/>
        <p:txBody>
          <a:bodyPr/>
          <a:lstStyle/>
          <a:p>
            <a:endParaRPr lang="cs-CZ">
              <a:solidFill>
                <a:prstClr val="white"/>
              </a:solidFill>
            </a:endParaRPr>
          </a:p>
        </p:txBody>
      </p:sp>
      <p:sp>
        <p:nvSpPr>
          <p:cNvPr id="5" name="Zástupný symbol pro číslo snímku 4"/>
          <p:cNvSpPr>
            <a:spLocks noGrp="1"/>
          </p:cNvSpPr>
          <p:nvPr>
            <p:ph type="sldNum" sz="quarter" idx="12"/>
          </p:nvPr>
        </p:nvSpPr>
        <p:spPr/>
        <p:txBody>
          <a:bodyPr/>
          <a:lstStyle/>
          <a:p>
            <a:fld id="{55709D6B-0FB8-4F27-89FB-99A28CBB5ACD}" type="slidenum">
              <a:rPr lang="cs-CZ" smtClean="0">
                <a:solidFill>
                  <a:prstClr val="white"/>
                </a:solidFill>
              </a:rPr>
              <a:pPr/>
              <a:t>‹#›</a:t>
            </a:fld>
            <a:endParaRPr lang="cs-CZ">
              <a:solidFill>
                <a:prstClr val="white"/>
              </a:solidFill>
            </a:endParaRPr>
          </a:p>
        </p:txBody>
      </p:sp>
      <p:sp>
        <p:nvSpPr>
          <p:cNvPr id="6" name="Nadpis 5"/>
          <p:cNvSpPr>
            <a:spLocks noGrp="1"/>
          </p:cNvSpPr>
          <p:nvPr>
            <p:ph type="title"/>
          </p:nvPr>
        </p:nvSpPr>
        <p:spPr/>
        <p:txBody>
          <a:bodyPr rtlCol="0"/>
          <a:lstStyle/>
          <a:p>
            <a:r>
              <a:rPr kumimoji="0" lang="cs-CZ"/>
              <a:t>Klepnutím lze upravit styl předlohy nadpisů.</a:t>
            </a:r>
            <a:endParaRPr kumimoji="0" lang="en-US"/>
          </a:p>
        </p:txBody>
      </p:sp>
    </p:spTree>
    <p:extLst>
      <p:ext uri="{BB962C8B-B14F-4D97-AF65-F5344CB8AC3E}">
        <p14:creationId xmlns:p14="http://schemas.microsoft.com/office/powerpoint/2010/main" val="25434746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3067A5C-CE6F-4A15-B52D-146907C8ABB9}" type="datetimeFigureOut">
              <a:rPr lang="cs-CZ" smtClean="0">
                <a:solidFill>
                  <a:prstClr val="black"/>
                </a:solidFill>
              </a:rPr>
              <a:pPr/>
              <a:t>10.10.2023</a:t>
            </a:fld>
            <a:endParaRPr lang="cs-CZ">
              <a:solidFill>
                <a:prstClr val="black"/>
              </a:solidFill>
            </a:endParaRPr>
          </a:p>
        </p:txBody>
      </p:sp>
      <p:sp>
        <p:nvSpPr>
          <p:cNvPr id="3" name="Zástupný symbol pro zápatí 2"/>
          <p:cNvSpPr>
            <a:spLocks noGrp="1"/>
          </p:cNvSpPr>
          <p:nvPr>
            <p:ph type="ftr" sz="quarter" idx="11"/>
          </p:nvPr>
        </p:nvSpPr>
        <p:spPr/>
        <p:txBody>
          <a:bodyPr/>
          <a:lstStyle/>
          <a:p>
            <a:endParaRPr lang="cs-CZ">
              <a:solidFill>
                <a:prstClr val="black"/>
              </a:solidFill>
            </a:endParaRPr>
          </a:p>
        </p:txBody>
      </p:sp>
      <p:sp>
        <p:nvSpPr>
          <p:cNvPr id="4" name="Zástupný symbol pro číslo snímku 3"/>
          <p:cNvSpPr>
            <a:spLocks noGrp="1"/>
          </p:cNvSpPr>
          <p:nvPr>
            <p:ph type="sldNum" sz="quarter" idx="12"/>
          </p:nvPr>
        </p:nvSpPr>
        <p:spPr/>
        <p:txBody>
          <a:bodyPr/>
          <a:lstStyle/>
          <a:p>
            <a:fld id="{55709D6B-0FB8-4F27-89FB-99A28CBB5ACD}" type="slidenum">
              <a:rPr lang="cs-CZ" smtClean="0">
                <a:solidFill>
                  <a:prstClr val="black"/>
                </a:solidFill>
              </a:rPr>
              <a:pPr/>
              <a:t>‹#›</a:t>
            </a:fld>
            <a:endParaRPr lang="cs-CZ">
              <a:solidFill>
                <a:prstClr val="black"/>
              </a:solidFill>
            </a:endParaRPr>
          </a:p>
        </p:txBody>
      </p:sp>
    </p:spTree>
    <p:extLst>
      <p:ext uri="{BB962C8B-B14F-4D97-AF65-F5344CB8AC3E}">
        <p14:creationId xmlns:p14="http://schemas.microsoft.com/office/powerpoint/2010/main" val="154989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cs-CZ"/>
              <a:t>Klepnutím lze upravit styly předlohy textu.</a:t>
            </a:r>
          </a:p>
        </p:txBody>
      </p:sp>
      <p:sp>
        <p:nvSpPr>
          <p:cNvPr id="4" name="Zástupný symbol pro obsah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a:xfrm>
            <a:off x="8969376" y="6407944"/>
            <a:ext cx="2560320" cy="365760"/>
          </a:xfrm>
        </p:spPr>
        <p:txBody>
          <a:bodyPr/>
          <a:lstStyle/>
          <a:p>
            <a:fld id="{63067A5C-CE6F-4A15-B52D-146907C8ABB9}" type="datetimeFigureOut">
              <a:rPr lang="cs-CZ" smtClean="0">
                <a:solidFill>
                  <a:prstClr val="black"/>
                </a:solidFill>
              </a:rPr>
              <a:pPr/>
              <a:t>10.10.2023</a:t>
            </a:fld>
            <a:endParaRPr lang="cs-CZ">
              <a:solidFill>
                <a:prstClr val="black"/>
              </a:solidFill>
            </a:endParaRPr>
          </a:p>
        </p:txBody>
      </p:sp>
      <p:sp>
        <p:nvSpPr>
          <p:cNvPr id="6" name="Zástupný symbol pro zápatí 5"/>
          <p:cNvSpPr>
            <a:spLocks noGrp="1"/>
          </p:cNvSpPr>
          <p:nvPr>
            <p:ph type="ftr" sz="quarter" idx="11"/>
          </p:nvPr>
        </p:nvSpPr>
        <p:spPr/>
        <p:txBody>
          <a:bodyPr/>
          <a:lstStyle/>
          <a:p>
            <a:endParaRPr lang="cs-CZ">
              <a:solidFill>
                <a:prstClr val="black"/>
              </a:solidFill>
            </a:endParaRPr>
          </a:p>
        </p:txBody>
      </p:sp>
      <p:sp>
        <p:nvSpPr>
          <p:cNvPr id="7" name="Zástupný symbol pro číslo snímku 6"/>
          <p:cNvSpPr>
            <a:spLocks noGrp="1"/>
          </p:cNvSpPr>
          <p:nvPr>
            <p:ph type="sldNum" sz="quarter" idx="12"/>
          </p:nvPr>
        </p:nvSpPr>
        <p:spPr/>
        <p:txBody>
          <a:bodyPr/>
          <a:lstStyle/>
          <a:p>
            <a:fld id="{55709D6B-0FB8-4F27-89FB-99A28CBB5ACD}" type="slidenum">
              <a:rPr lang="cs-CZ" smtClean="0">
                <a:solidFill>
                  <a:prstClr val="black"/>
                </a:solidFill>
              </a:rPr>
              <a:pPr/>
              <a:t>‹#›</a:t>
            </a:fld>
            <a:endParaRPr lang="cs-CZ">
              <a:solidFill>
                <a:prstClr val="black"/>
              </a:solidFill>
            </a:endParaRPr>
          </a:p>
        </p:txBody>
      </p:sp>
    </p:spTree>
    <p:extLst>
      <p:ext uri="{BB962C8B-B14F-4D97-AF65-F5344CB8AC3E}">
        <p14:creationId xmlns:p14="http://schemas.microsoft.com/office/powerpoint/2010/main" val="51431272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cs-CZ"/>
              <a:t>Klepnutím lze upravit styly předlohy textu.</a:t>
            </a:r>
          </a:p>
        </p:txBody>
      </p:sp>
      <p:sp>
        <p:nvSpPr>
          <p:cNvPr id="3" name="Zástupný symbol pro obrázek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cs-CZ"/>
              <a:t>Klepnutím na ikonu přidáte obrázek.</a:t>
            </a:r>
            <a:endParaRPr kumimoji="0" lang="en-US" dirty="0"/>
          </a:p>
        </p:txBody>
      </p:sp>
      <p:sp>
        <p:nvSpPr>
          <p:cNvPr id="5" name="Zástupný symbol pro datum 4"/>
          <p:cNvSpPr>
            <a:spLocks noGrp="1"/>
          </p:cNvSpPr>
          <p:nvPr>
            <p:ph type="dt" sz="half" idx="10"/>
          </p:nvPr>
        </p:nvSpPr>
        <p:spPr/>
        <p:txBody>
          <a:bodyPr/>
          <a:lstStyle>
            <a:lvl1pPr>
              <a:defRPr>
                <a:solidFill>
                  <a:schemeClr val="tx1"/>
                </a:solidFill>
              </a:defRPr>
            </a:lvl1pPr>
            <a:extLst/>
          </a:lstStyle>
          <a:p>
            <a:fld id="{63067A5C-CE6F-4A15-B52D-146907C8ABB9}" type="datetimeFigureOut">
              <a:rPr lang="cs-CZ" smtClean="0">
                <a:solidFill>
                  <a:prstClr val="white"/>
                </a:solidFill>
              </a:rPr>
              <a:pPr/>
              <a:t>10.10.2023</a:t>
            </a:fld>
            <a:endParaRPr lang="cs-CZ">
              <a:solidFill>
                <a:prstClr val="white"/>
              </a:solidFill>
            </a:endParaRPr>
          </a:p>
        </p:txBody>
      </p:sp>
      <p:sp>
        <p:nvSpPr>
          <p:cNvPr id="6" name="Zástupný symbol pro zápatí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cs-CZ">
              <a:solidFill>
                <a:prstClr val="white"/>
              </a:solidFill>
            </a:endParaRPr>
          </a:p>
        </p:txBody>
      </p:sp>
      <p:sp>
        <p:nvSpPr>
          <p:cNvPr id="7" name="Zástupný symbol pro číslo snímku 6"/>
          <p:cNvSpPr>
            <a:spLocks noGrp="1"/>
          </p:cNvSpPr>
          <p:nvPr>
            <p:ph type="sldNum" sz="quarter" idx="12"/>
          </p:nvPr>
        </p:nvSpPr>
        <p:spPr/>
        <p:txBody>
          <a:bodyPr/>
          <a:lstStyle>
            <a:lvl1pPr>
              <a:defRPr>
                <a:solidFill>
                  <a:schemeClr val="tx1"/>
                </a:solidFill>
              </a:defRPr>
            </a:lvl1pPr>
            <a:extLst/>
          </a:lstStyle>
          <a:p>
            <a:fld id="{55709D6B-0FB8-4F27-89FB-99A28CBB5ACD}" type="slidenum">
              <a:rPr lang="cs-CZ" smtClean="0">
                <a:solidFill>
                  <a:prstClr val="white"/>
                </a:solidFill>
              </a:rPr>
              <a:pPr/>
              <a:t>‹#›</a:t>
            </a:fld>
            <a:endParaRPr lang="cs-CZ">
              <a:solidFill>
                <a:prstClr val="white"/>
              </a:solidFill>
            </a:endParaRPr>
          </a:p>
        </p:txBody>
      </p:sp>
      <p:sp>
        <p:nvSpPr>
          <p:cNvPr id="2" name="Nadpis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cs-CZ"/>
              <a:t>Klepnutím lze upravit styl předlohy nadpisů.</a:t>
            </a:r>
            <a:endParaRPr kumimoji="0" lang="en-US"/>
          </a:p>
        </p:txBody>
      </p:sp>
      <p:sp>
        <p:nvSpPr>
          <p:cNvPr id="8" name="Volný tvar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9" name="Volný tvar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0" name="Pravoúhlý trojúhelník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1" name="Přímá spojovací čára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vojitá šipka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13" name="Dvojitá šipka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414226687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lný tvar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Volný tvar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Pravoúhlý trojúhelník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5" name="Přímá spojovací čára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pro nadpis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cs-CZ"/>
              <a:t>Klepnutím lze upravit styl předlohy nadpisů.</a:t>
            </a:r>
            <a:endParaRPr kumimoji="0" lang="en-US"/>
          </a:p>
        </p:txBody>
      </p:sp>
      <p:sp>
        <p:nvSpPr>
          <p:cNvPr id="30" name="Zástupný symbol pro text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0" name="Zástupný symbol pro datum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3067A5C-CE6F-4A15-B52D-146907C8ABB9}" type="datetimeFigureOut">
              <a:rPr lang="cs-CZ" smtClean="0">
                <a:solidFill>
                  <a:prstClr val="black"/>
                </a:solidFill>
              </a:rPr>
              <a:pPr/>
              <a:t>10.10.2023</a:t>
            </a:fld>
            <a:endParaRPr lang="cs-CZ">
              <a:solidFill>
                <a:prstClr val="black"/>
              </a:solidFill>
            </a:endParaRPr>
          </a:p>
        </p:txBody>
      </p:sp>
      <p:sp>
        <p:nvSpPr>
          <p:cNvPr id="22" name="Zástupný symbol pro zápatí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cs-CZ">
              <a:solidFill>
                <a:prstClr val="black"/>
              </a:solidFill>
            </a:endParaRPr>
          </a:p>
        </p:txBody>
      </p:sp>
      <p:sp>
        <p:nvSpPr>
          <p:cNvPr id="18" name="Zástupný symbol pro číslo snímku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55709D6B-0FB8-4F27-89FB-99A28CBB5ACD}" type="slidenum">
              <a:rPr lang="cs-CZ" smtClean="0">
                <a:solidFill>
                  <a:prstClr val="black"/>
                </a:solidFill>
              </a:rPr>
              <a:pPr/>
              <a:t>‹#›</a:t>
            </a:fld>
            <a:endParaRPr lang="cs-CZ">
              <a:solidFill>
                <a:prstClr val="black"/>
              </a:solidFill>
            </a:endParaRPr>
          </a:p>
        </p:txBody>
      </p:sp>
    </p:spTree>
    <p:extLst>
      <p:ext uri="{BB962C8B-B14F-4D97-AF65-F5344CB8AC3E}">
        <p14:creationId xmlns:p14="http://schemas.microsoft.com/office/powerpoint/2010/main" val="2406476107"/>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lný tvar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Volný tvar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Pravoúhlý trojúhelník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5" name="Přímá spojovací čára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pro nadpis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cs-CZ"/>
              <a:t>Klepnutím lze upravit styl předlohy nadpisů.</a:t>
            </a:r>
            <a:endParaRPr kumimoji="0" lang="en-US"/>
          </a:p>
        </p:txBody>
      </p:sp>
      <p:sp>
        <p:nvSpPr>
          <p:cNvPr id="30" name="Zástupný symbol pro text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0" name="Zástupný symbol pro datum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3067A5C-CE6F-4A15-B52D-146907C8ABB9}" type="datetimeFigureOut">
              <a:rPr lang="cs-CZ" smtClean="0">
                <a:solidFill>
                  <a:prstClr val="black"/>
                </a:solidFill>
              </a:rPr>
              <a:pPr/>
              <a:t>10.10.2023</a:t>
            </a:fld>
            <a:endParaRPr lang="cs-CZ">
              <a:solidFill>
                <a:prstClr val="black"/>
              </a:solidFill>
            </a:endParaRPr>
          </a:p>
        </p:txBody>
      </p:sp>
      <p:sp>
        <p:nvSpPr>
          <p:cNvPr id="22" name="Zástupný symbol pro zápatí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cs-CZ">
              <a:solidFill>
                <a:prstClr val="black"/>
              </a:solidFill>
            </a:endParaRPr>
          </a:p>
        </p:txBody>
      </p:sp>
      <p:sp>
        <p:nvSpPr>
          <p:cNvPr id="18" name="Zástupný symbol pro číslo snímku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55709D6B-0FB8-4F27-89FB-99A28CBB5ACD}" type="slidenum">
              <a:rPr lang="cs-CZ" smtClean="0">
                <a:solidFill>
                  <a:prstClr val="black"/>
                </a:solidFill>
              </a:rPr>
              <a:pPr/>
              <a:t>‹#›</a:t>
            </a:fld>
            <a:endParaRPr lang="cs-CZ">
              <a:solidFill>
                <a:prstClr val="black"/>
              </a:solidFill>
            </a:endParaRPr>
          </a:p>
        </p:txBody>
      </p:sp>
    </p:spTree>
    <p:extLst>
      <p:ext uri="{BB962C8B-B14F-4D97-AF65-F5344CB8AC3E}">
        <p14:creationId xmlns:p14="http://schemas.microsoft.com/office/powerpoint/2010/main" val="3877106563"/>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zscr.cz/"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hzscr.cz/"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hzscr.cz/" TargetMode="External"/><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hzscr.cz/" TargetMode="External"/><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www.hzscr.cz/" TargetMode="External"/><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www.hzscr.cz/"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hzscr.cz/" TargetMode="External"/><Relationship Id="rId7" Type="http://schemas.openxmlformats.org/officeDocument/2006/relationships/hyperlink" Target="List%20B&#344;%20-%20LNG,%20%20LH2.docx" TargetMode="Externa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hyperlink" Target="2023_03_28-EV-H_v6.docx" TargetMode="External"/><Relationship Id="rId5" Type="http://schemas.openxmlformats.org/officeDocument/2006/relationships/hyperlink" Target="JK-Po&#382;&#225;ry%20s%20p&#345;&#237;tomnost&#237;%20tlakov&#253;ch%20l&#225;hv&#237;%20s%20acetyl&#233;nem%2033P_PRO%20SAZBU.docx" TargetMode="External"/><Relationship Id="rId4" Type="http://schemas.openxmlformats.org/officeDocument/2006/relationships/hyperlink" Target="JK-Po&#382;&#225;ry%20s%20p&#345;&#237;tomnost&#237;%20tlakov&#253;ch%20l&#225;hv&#237;%2032P_PRO%20SAZBU.doc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hzscr.cz/"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hzscr.cz/"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hzscr.cz/"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hzscr.cz/"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hzscr.cz/"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hzscr.cz/"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hzscr.cz/"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hzscr.cz/"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6.emf"/><Relationship Id="rId4" Type="http://schemas.openxmlformats.org/officeDocument/2006/relationships/hyperlink" Target="http://www.hzscr.c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35360" y="1556792"/>
            <a:ext cx="7416824" cy="1800200"/>
          </a:xfrm>
        </p:spPr>
        <p:txBody>
          <a:bodyPr>
            <a:normAutofit fontScale="90000"/>
          </a:bodyPr>
          <a:lstStyle/>
          <a:p>
            <a:pPr algn="ctr"/>
            <a:r>
              <a:rPr lang="cs-CZ" dirty="0">
                <a:solidFill>
                  <a:srgbClr val="0033CC"/>
                </a:solidFill>
              </a:rPr>
              <a:t>Úhrady za zásah u DN</a:t>
            </a:r>
            <a:br>
              <a:rPr lang="cs-CZ" dirty="0">
                <a:solidFill>
                  <a:srgbClr val="0033CC"/>
                </a:solidFill>
              </a:rPr>
            </a:br>
            <a:r>
              <a:rPr lang="cs-CZ" dirty="0">
                <a:solidFill>
                  <a:srgbClr val="0033CC"/>
                </a:solidFill>
              </a:rPr>
              <a:t>------------</a:t>
            </a:r>
            <a:br>
              <a:rPr lang="cs-CZ" dirty="0">
                <a:solidFill>
                  <a:srgbClr val="0033CC"/>
                </a:solidFill>
              </a:rPr>
            </a:br>
            <a:r>
              <a:rPr lang="cs-CZ" dirty="0">
                <a:solidFill>
                  <a:srgbClr val="0033CC"/>
                </a:solidFill>
              </a:rPr>
              <a:t>nové ML Bojového řádu</a:t>
            </a:r>
          </a:p>
        </p:txBody>
      </p:sp>
      <p:sp>
        <p:nvSpPr>
          <p:cNvPr id="4" name="Podnadpis 2"/>
          <p:cNvSpPr txBox="1">
            <a:spLocks/>
          </p:cNvSpPr>
          <p:nvPr/>
        </p:nvSpPr>
        <p:spPr>
          <a:xfrm>
            <a:off x="9552384" y="4509121"/>
            <a:ext cx="2158008" cy="288031"/>
          </a:xfrm>
          <a:prstGeom prst="rect">
            <a:avLst/>
          </a:prstGeom>
        </p:spPr>
        <p:txBody>
          <a:bodyPr vert="horz" lIns="45720" rIns="45720">
            <a:normAutofit/>
          </a:bodyPr>
          <a:lstStyle/>
          <a:p>
            <a:pPr marR="64008" algn="r">
              <a:spcBef>
                <a:spcPts val="400"/>
              </a:spcBef>
              <a:buClr>
                <a:srgbClr val="2DA2BF"/>
              </a:buClr>
              <a:buSzPct val="68000"/>
              <a:defRPr/>
            </a:pPr>
            <a:r>
              <a:rPr lang="cs-CZ" sz="1200" b="1" dirty="0">
                <a:solidFill>
                  <a:srgbClr val="464646"/>
                </a:solidFill>
                <a:latin typeface="Arial" panose="020B0604020202020204" pitchFamily="34" charset="0"/>
                <a:cs typeface="Arial" panose="020B0604020202020204" pitchFamily="34" charset="0"/>
              </a:rPr>
              <a:t>plk. Martin Legner</a:t>
            </a:r>
          </a:p>
          <a:p>
            <a:pPr marR="64008" algn="r">
              <a:spcBef>
                <a:spcPts val="400"/>
              </a:spcBef>
              <a:buClr>
                <a:srgbClr val="2DA2BF"/>
              </a:buClr>
              <a:buSzPct val="68000"/>
              <a:defRPr/>
            </a:pPr>
            <a:endParaRPr lang="cs-CZ" sz="1200" dirty="0">
              <a:solidFill>
                <a:srgbClr val="464646"/>
              </a:solidFill>
              <a:effectLst>
                <a:outerShdw blurRad="38100" dist="38100" dir="2700000" algn="tl">
                  <a:srgbClr val="000000">
                    <a:alpha val="43137"/>
                  </a:srgbClr>
                </a:outerShdw>
              </a:effectLst>
              <a:cs typeface="Arial" pitchFamily="34" charset="0"/>
            </a:endParaRPr>
          </a:p>
        </p:txBody>
      </p:sp>
      <p:sp>
        <p:nvSpPr>
          <p:cNvPr id="3" name="TextovéPole 2"/>
          <p:cNvSpPr txBox="1"/>
          <p:nvPr/>
        </p:nvSpPr>
        <p:spPr>
          <a:xfrm>
            <a:off x="191344" y="6237312"/>
            <a:ext cx="11809312" cy="523220"/>
          </a:xfrm>
          <a:prstGeom prst="rect">
            <a:avLst/>
          </a:prstGeom>
          <a:noFill/>
        </p:spPr>
        <p:txBody>
          <a:bodyPr wrap="square" rtlCol="0">
            <a:spAutoFit/>
          </a:bodyPr>
          <a:lstStyle/>
          <a:p>
            <a:r>
              <a:rPr lang="cs-CZ" sz="1400" b="1" dirty="0"/>
              <a:t>Ministerstvo vnitra – generální ředitelství Hasičského záchranného sboru					      </a:t>
            </a:r>
            <a:r>
              <a:rPr lang="cs-CZ" sz="1400" u="sng" dirty="0">
                <a:hlinkClick r:id="rId2"/>
              </a:rPr>
              <a:t>www.hzscr.cz</a:t>
            </a:r>
            <a:br>
              <a:rPr lang="cs-CZ" sz="1400" dirty="0"/>
            </a:br>
            <a:r>
              <a:rPr lang="cs-CZ" sz="1400" dirty="0"/>
              <a:t>Kloknerova 26 - 148 01 Praha 414, pošt. přihrádka 69</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404664"/>
            <a:ext cx="2195736" cy="1646802"/>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5124" y="2489694"/>
            <a:ext cx="2376264" cy="1581198"/>
          </a:xfrm>
          <a:prstGeom prst="rect">
            <a:avLst/>
          </a:prstGeom>
        </p:spPr>
      </p:pic>
    </p:spTree>
    <p:extLst>
      <p:ext uri="{BB962C8B-B14F-4D97-AF65-F5344CB8AC3E}">
        <p14:creationId xmlns:p14="http://schemas.microsoft.com/office/powerpoint/2010/main" val="2065120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0616" y="6309320"/>
            <a:ext cx="266356" cy="373116"/>
          </a:xfrm>
          <a:prstGeom prst="rect">
            <a:avLst/>
          </a:prstGeom>
        </p:spPr>
      </p:pic>
      <p:sp>
        <p:nvSpPr>
          <p:cNvPr id="2" name="Zástupný symbol pro obsah 1"/>
          <p:cNvSpPr>
            <a:spLocks noGrp="1"/>
          </p:cNvSpPr>
          <p:nvPr>
            <p:ph idx="1"/>
          </p:nvPr>
        </p:nvSpPr>
        <p:spPr>
          <a:xfrm>
            <a:off x="335360" y="1144348"/>
            <a:ext cx="10988652" cy="5117961"/>
          </a:xfrm>
        </p:spPr>
        <p:txBody>
          <a:bodyPr>
            <a:normAutofit/>
          </a:bodyPr>
          <a:lstStyle/>
          <a:p>
            <a:pPr marL="109728" indent="0" algn="just">
              <a:buNone/>
            </a:pPr>
            <a:r>
              <a:rPr lang="cs-CZ" b="1" dirty="0">
                <a:solidFill>
                  <a:srgbClr val="FF0000"/>
                </a:solidFill>
              </a:rPr>
              <a:t>Návrh změny ZOZ – protokol k náhradám za DN</a:t>
            </a:r>
          </a:p>
          <a:p>
            <a:pPr marL="109728" indent="0" algn="just">
              <a:buNone/>
            </a:pPr>
            <a:endParaRPr lang="cs-CZ" sz="2600" dirty="0">
              <a:solidFill>
                <a:srgbClr val="FF0000"/>
              </a:solidFill>
            </a:endParaRPr>
          </a:p>
          <a:p>
            <a:pPr marL="109728" indent="0" algn="just">
              <a:buNone/>
            </a:pPr>
            <a:r>
              <a:rPr lang="cs-CZ" sz="2000" dirty="0"/>
              <a:t>1) V ZOZ by byla k dispozici předefinována nabídka klíčových slov pro všeobecnou činnost na místě události.</a:t>
            </a:r>
          </a:p>
          <a:p>
            <a:pPr marL="109728" indent="0" algn="just">
              <a:buNone/>
            </a:pPr>
            <a:endParaRPr lang="cs-CZ" sz="2000" dirty="0"/>
          </a:p>
          <a:p>
            <a:pPr marL="109728" indent="0" algn="just">
              <a:buNone/>
            </a:pPr>
            <a:r>
              <a:rPr lang="cs-CZ" sz="2000" dirty="0"/>
              <a:t>2) Automaticky by se měly přenášet informace o zúčastněných vozidlech (první pozice, předběžný viník/škůdce). Zde by byla také předefinována nabídka klíčových slov pro práci na samotném vozidle. </a:t>
            </a:r>
          </a:p>
          <a:p>
            <a:pPr algn="just"/>
            <a:endParaRPr lang="cs-CZ" sz="2000" dirty="0"/>
          </a:p>
          <a:p>
            <a:pPr marL="109728" indent="0" algn="just">
              <a:buNone/>
            </a:pPr>
            <a:r>
              <a:rPr lang="cs-CZ" sz="2000" dirty="0"/>
              <a:t>Cílem je, aby velitelé nemuseli zdlouhavě přepisovat klíčová slova, sjednotit vyplňování úhrad a v konečném důsledku zajistit efektivní čerpání financí pro HZS krajů od pojišťoven. </a:t>
            </a:r>
            <a:r>
              <a:rPr lang="cs-CZ" sz="2000" i="1" dirty="0"/>
              <a:t> </a:t>
            </a:r>
            <a:endParaRPr lang="cs-CZ" sz="2000" dirty="0"/>
          </a:p>
          <a:p>
            <a:pPr marL="109728" indent="0" algn="just">
              <a:buNone/>
            </a:pPr>
            <a:endParaRPr lang="cs-CZ" dirty="0"/>
          </a:p>
          <a:p>
            <a:pPr marL="109728" indent="0">
              <a:buNone/>
            </a:pPr>
            <a:endParaRPr lang="cs-CZ" dirty="0"/>
          </a:p>
          <a:p>
            <a:pPr marL="109728" indent="0">
              <a:buNone/>
            </a:pPr>
            <a:endParaRPr lang="cs-CZ" dirty="0"/>
          </a:p>
        </p:txBody>
      </p:sp>
      <p:sp>
        <p:nvSpPr>
          <p:cNvPr id="6" name="TextovéPole 5"/>
          <p:cNvSpPr txBox="1"/>
          <p:nvPr/>
        </p:nvSpPr>
        <p:spPr>
          <a:xfrm>
            <a:off x="7391864" y="6313104"/>
            <a:ext cx="4831712" cy="369332"/>
          </a:xfrm>
          <a:prstGeom prst="rect">
            <a:avLst/>
          </a:prstGeom>
          <a:noFill/>
        </p:spPr>
        <p:txBody>
          <a:bodyPr wrap="square" rtlCol="0">
            <a:spAutoFit/>
          </a:bodyPr>
          <a:lstStyle/>
          <a:p>
            <a:r>
              <a:rPr lang="cs-CZ" sz="900" b="1" dirty="0">
                <a:solidFill>
                  <a:schemeClr val="accent5"/>
                </a:solidFill>
              </a:rPr>
              <a:t>Ministerstvo vnitra – generální ředitelství Hasičského záchranného sboru	</a:t>
            </a:r>
            <a:br>
              <a:rPr lang="cs-CZ" sz="900" dirty="0">
                <a:solidFill>
                  <a:schemeClr val="accent5"/>
                </a:solidFill>
              </a:rPr>
            </a:br>
            <a:r>
              <a:rPr lang="cs-CZ" sz="900" dirty="0">
                <a:solidFill>
                  <a:schemeClr val="accent5"/>
                </a:solidFill>
              </a:rPr>
              <a:t>Kloknerova 26 - 148 01 Praha 414, pošt. přihrádka 69       </a:t>
            </a:r>
            <a:r>
              <a:rPr lang="cs-CZ" sz="900" u="sng" dirty="0">
                <a:solidFill>
                  <a:srgbClr val="FF9966"/>
                </a:solidFill>
                <a:hlinkClick r:id="rId3"/>
              </a:rPr>
              <a:t>www.hzscr.cz</a:t>
            </a:r>
            <a:endParaRPr lang="cs-CZ" sz="900" dirty="0">
              <a:solidFill>
                <a:srgbClr val="FF9966"/>
              </a:solidFill>
            </a:endParaRPr>
          </a:p>
        </p:txBody>
      </p:sp>
      <p:sp>
        <p:nvSpPr>
          <p:cNvPr id="3" name="Nadpis 2"/>
          <p:cNvSpPr>
            <a:spLocks noGrp="1"/>
          </p:cNvSpPr>
          <p:nvPr>
            <p:ph type="title"/>
          </p:nvPr>
        </p:nvSpPr>
        <p:spPr>
          <a:xfrm>
            <a:off x="623392" y="436551"/>
            <a:ext cx="10369152" cy="634082"/>
          </a:xfrm>
        </p:spPr>
        <p:txBody>
          <a:bodyPr>
            <a:normAutofit fontScale="90000"/>
          </a:bodyPr>
          <a:lstStyle/>
          <a:p>
            <a:r>
              <a:rPr lang="cs-CZ" dirty="0">
                <a:solidFill>
                  <a:srgbClr val="0066FF"/>
                </a:solidFill>
              </a:rPr>
              <a:t>ÚČTOVÁNÍ NÁHRAD</a:t>
            </a:r>
            <a:endParaRPr lang="cs-CZ" dirty="0">
              <a:solidFill>
                <a:srgbClr val="FF0000"/>
              </a:solidFill>
            </a:endParaRPr>
          </a:p>
        </p:txBody>
      </p:sp>
    </p:spTree>
    <p:extLst>
      <p:ext uri="{BB962C8B-B14F-4D97-AF65-F5344CB8AC3E}">
        <p14:creationId xmlns:p14="http://schemas.microsoft.com/office/powerpoint/2010/main" val="2463519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0616" y="6309320"/>
            <a:ext cx="266356" cy="373116"/>
          </a:xfrm>
          <a:prstGeom prst="rect">
            <a:avLst/>
          </a:prstGeom>
        </p:spPr>
      </p:pic>
      <p:sp>
        <p:nvSpPr>
          <p:cNvPr id="2" name="Zástupný symbol pro obsah 1"/>
          <p:cNvSpPr>
            <a:spLocks noGrp="1"/>
          </p:cNvSpPr>
          <p:nvPr>
            <p:ph idx="1"/>
          </p:nvPr>
        </p:nvSpPr>
        <p:spPr>
          <a:xfrm>
            <a:off x="335360" y="1144348"/>
            <a:ext cx="10988652" cy="5117961"/>
          </a:xfrm>
        </p:spPr>
        <p:txBody>
          <a:bodyPr>
            <a:normAutofit/>
          </a:bodyPr>
          <a:lstStyle/>
          <a:p>
            <a:pPr marL="109728" indent="0" algn="just">
              <a:buNone/>
            </a:pPr>
            <a:endParaRPr lang="cs-CZ" dirty="0"/>
          </a:p>
          <a:p>
            <a:pPr marL="109728" indent="0">
              <a:buNone/>
            </a:pPr>
            <a:endParaRPr lang="cs-CZ" dirty="0"/>
          </a:p>
          <a:p>
            <a:pPr marL="109728" indent="0">
              <a:buNone/>
            </a:pPr>
            <a:endParaRPr lang="cs-CZ" dirty="0"/>
          </a:p>
        </p:txBody>
      </p:sp>
      <p:sp>
        <p:nvSpPr>
          <p:cNvPr id="6" name="TextovéPole 5"/>
          <p:cNvSpPr txBox="1"/>
          <p:nvPr/>
        </p:nvSpPr>
        <p:spPr>
          <a:xfrm>
            <a:off x="7391864" y="6313104"/>
            <a:ext cx="4831712" cy="369332"/>
          </a:xfrm>
          <a:prstGeom prst="rect">
            <a:avLst/>
          </a:prstGeom>
          <a:noFill/>
        </p:spPr>
        <p:txBody>
          <a:bodyPr wrap="square" rtlCol="0">
            <a:spAutoFit/>
          </a:bodyPr>
          <a:lstStyle/>
          <a:p>
            <a:r>
              <a:rPr lang="cs-CZ" sz="900" b="1" dirty="0">
                <a:solidFill>
                  <a:schemeClr val="accent5"/>
                </a:solidFill>
              </a:rPr>
              <a:t>Ministerstvo vnitra – generální ředitelství Hasičského záchranného sboru	</a:t>
            </a:r>
            <a:br>
              <a:rPr lang="cs-CZ" sz="900" dirty="0">
                <a:solidFill>
                  <a:schemeClr val="accent5"/>
                </a:solidFill>
              </a:rPr>
            </a:br>
            <a:r>
              <a:rPr lang="cs-CZ" sz="900" dirty="0">
                <a:solidFill>
                  <a:schemeClr val="accent5"/>
                </a:solidFill>
              </a:rPr>
              <a:t>Kloknerova 26 - 148 01 Praha 414, pošt. přihrádka 69       </a:t>
            </a:r>
            <a:r>
              <a:rPr lang="cs-CZ" sz="900" u="sng" dirty="0">
                <a:solidFill>
                  <a:srgbClr val="FF9966"/>
                </a:solidFill>
                <a:hlinkClick r:id="rId3"/>
              </a:rPr>
              <a:t>www.hzscr.cz</a:t>
            </a:r>
            <a:endParaRPr lang="cs-CZ" sz="900" dirty="0">
              <a:solidFill>
                <a:srgbClr val="FF9966"/>
              </a:solidFill>
            </a:endParaRPr>
          </a:p>
        </p:txBody>
      </p:sp>
      <p:sp>
        <p:nvSpPr>
          <p:cNvPr id="3" name="Nadpis 2"/>
          <p:cNvSpPr>
            <a:spLocks noGrp="1"/>
          </p:cNvSpPr>
          <p:nvPr>
            <p:ph type="title"/>
          </p:nvPr>
        </p:nvSpPr>
        <p:spPr>
          <a:xfrm>
            <a:off x="623392" y="436551"/>
            <a:ext cx="10369152" cy="634082"/>
          </a:xfrm>
        </p:spPr>
        <p:txBody>
          <a:bodyPr>
            <a:normAutofit fontScale="90000"/>
          </a:bodyPr>
          <a:lstStyle/>
          <a:p>
            <a:r>
              <a:rPr lang="cs-CZ" dirty="0">
                <a:solidFill>
                  <a:srgbClr val="0066FF"/>
                </a:solidFill>
              </a:rPr>
              <a:t>ÚČTOVÁNÍ NÁHRAD</a:t>
            </a:r>
            <a:endParaRPr lang="cs-CZ" dirty="0">
              <a:solidFill>
                <a:srgbClr val="FF0000"/>
              </a:solidFill>
            </a:endParaRPr>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144" y="1024985"/>
            <a:ext cx="10058400" cy="5657451"/>
          </a:xfrm>
          <a:prstGeom prst="rect">
            <a:avLst/>
          </a:prstGeom>
        </p:spPr>
      </p:pic>
    </p:spTree>
    <p:extLst>
      <p:ext uri="{BB962C8B-B14F-4D97-AF65-F5344CB8AC3E}">
        <p14:creationId xmlns:p14="http://schemas.microsoft.com/office/powerpoint/2010/main" val="95774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0616" y="6309320"/>
            <a:ext cx="266356" cy="373116"/>
          </a:xfrm>
          <a:prstGeom prst="rect">
            <a:avLst/>
          </a:prstGeom>
        </p:spPr>
      </p:pic>
      <p:sp>
        <p:nvSpPr>
          <p:cNvPr id="2" name="Zástupný symbol pro obsah 1"/>
          <p:cNvSpPr>
            <a:spLocks noGrp="1"/>
          </p:cNvSpPr>
          <p:nvPr>
            <p:ph idx="1"/>
          </p:nvPr>
        </p:nvSpPr>
        <p:spPr>
          <a:xfrm>
            <a:off x="335360" y="1144348"/>
            <a:ext cx="10988652" cy="5117961"/>
          </a:xfrm>
        </p:spPr>
        <p:txBody>
          <a:bodyPr>
            <a:normAutofit/>
          </a:bodyPr>
          <a:lstStyle/>
          <a:p>
            <a:pPr marL="109728" indent="0" algn="just">
              <a:buNone/>
            </a:pPr>
            <a:endParaRPr lang="cs-CZ" dirty="0"/>
          </a:p>
          <a:p>
            <a:pPr marL="109728" indent="0">
              <a:buNone/>
            </a:pPr>
            <a:endParaRPr lang="cs-CZ" dirty="0"/>
          </a:p>
          <a:p>
            <a:pPr marL="109728" indent="0">
              <a:buNone/>
            </a:pPr>
            <a:endParaRPr lang="cs-CZ" dirty="0"/>
          </a:p>
        </p:txBody>
      </p:sp>
      <p:sp>
        <p:nvSpPr>
          <p:cNvPr id="6" name="TextovéPole 5"/>
          <p:cNvSpPr txBox="1"/>
          <p:nvPr/>
        </p:nvSpPr>
        <p:spPr>
          <a:xfrm>
            <a:off x="7391864" y="6313104"/>
            <a:ext cx="4831712" cy="369332"/>
          </a:xfrm>
          <a:prstGeom prst="rect">
            <a:avLst/>
          </a:prstGeom>
          <a:noFill/>
        </p:spPr>
        <p:txBody>
          <a:bodyPr wrap="square" rtlCol="0">
            <a:spAutoFit/>
          </a:bodyPr>
          <a:lstStyle/>
          <a:p>
            <a:r>
              <a:rPr lang="cs-CZ" sz="900" b="1" dirty="0">
                <a:solidFill>
                  <a:schemeClr val="accent5"/>
                </a:solidFill>
              </a:rPr>
              <a:t>Ministerstvo vnitra – generální ředitelství Hasičského záchranného sboru	</a:t>
            </a:r>
            <a:br>
              <a:rPr lang="cs-CZ" sz="900" dirty="0">
                <a:solidFill>
                  <a:schemeClr val="accent5"/>
                </a:solidFill>
              </a:rPr>
            </a:br>
            <a:r>
              <a:rPr lang="cs-CZ" sz="900" dirty="0">
                <a:solidFill>
                  <a:schemeClr val="accent5"/>
                </a:solidFill>
              </a:rPr>
              <a:t>Kloknerova 26 - 148 01 Praha 414, pošt. přihrádka 69       </a:t>
            </a:r>
            <a:r>
              <a:rPr lang="cs-CZ" sz="900" u="sng" dirty="0">
                <a:solidFill>
                  <a:srgbClr val="FF9966"/>
                </a:solidFill>
                <a:hlinkClick r:id="rId3"/>
              </a:rPr>
              <a:t>www.hzscr.cz</a:t>
            </a:r>
            <a:endParaRPr lang="cs-CZ" sz="900" dirty="0">
              <a:solidFill>
                <a:srgbClr val="FF9966"/>
              </a:solidFill>
            </a:endParaRPr>
          </a:p>
        </p:txBody>
      </p:sp>
      <p:sp>
        <p:nvSpPr>
          <p:cNvPr id="3" name="Nadpis 2"/>
          <p:cNvSpPr>
            <a:spLocks noGrp="1"/>
          </p:cNvSpPr>
          <p:nvPr>
            <p:ph type="title"/>
          </p:nvPr>
        </p:nvSpPr>
        <p:spPr>
          <a:xfrm>
            <a:off x="623392" y="436551"/>
            <a:ext cx="10369152" cy="634082"/>
          </a:xfrm>
        </p:spPr>
        <p:txBody>
          <a:bodyPr>
            <a:normAutofit fontScale="90000"/>
          </a:bodyPr>
          <a:lstStyle/>
          <a:p>
            <a:r>
              <a:rPr lang="cs-CZ" dirty="0">
                <a:solidFill>
                  <a:srgbClr val="0066FF"/>
                </a:solidFill>
              </a:rPr>
              <a:t>ÚČTOVÁNÍ NÁHRAD</a:t>
            </a:r>
            <a:endParaRPr lang="cs-CZ" dirty="0">
              <a:solidFill>
                <a:srgbClr val="FF0000"/>
              </a:solidFill>
            </a:endParaRPr>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446" y="1030474"/>
            <a:ext cx="10058400" cy="5663025"/>
          </a:xfrm>
          <a:prstGeom prst="rect">
            <a:avLst/>
          </a:prstGeom>
        </p:spPr>
      </p:pic>
    </p:spTree>
    <p:extLst>
      <p:ext uri="{BB962C8B-B14F-4D97-AF65-F5344CB8AC3E}">
        <p14:creationId xmlns:p14="http://schemas.microsoft.com/office/powerpoint/2010/main" val="2113925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0616" y="6309320"/>
            <a:ext cx="266356" cy="373116"/>
          </a:xfrm>
          <a:prstGeom prst="rect">
            <a:avLst/>
          </a:prstGeom>
        </p:spPr>
      </p:pic>
      <p:sp>
        <p:nvSpPr>
          <p:cNvPr id="6" name="TextovéPole 5"/>
          <p:cNvSpPr txBox="1"/>
          <p:nvPr/>
        </p:nvSpPr>
        <p:spPr>
          <a:xfrm>
            <a:off x="7391864" y="6313104"/>
            <a:ext cx="4831712" cy="369332"/>
          </a:xfrm>
          <a:prstGeom prst="rect">
            <a:avLst/>
          </a:prstGeom>
          <a:noFill/>
        </p:spPr>
        <p:txBody>
          <a:bodyPr wrap="square" rtlCol="0">
            <a:spAutoFit/>
          </a:bodyPr>
          <a:lstStyle/>
          <a:p>
            <a:r>
              <a:rPr lang="cs-CZ" sz="900" b="1" dirty="0">
                <a:solidFill>
                  <a:schemeClr val="accent5"/>
                </a:solidFill>
              </a:rPr>
              <a:t>Ministerstvo vnitra – generální ředitelství Hasičského záchranného sboru	</a:t>
            </a:r>
            <a:br>
              <a:rPr lang="cs-CZ" sz="900" dirty="0">
                <a:solidFill>
                  <a:schemeClr val="accent5"/>
                </a:solidFill>
              </a:rPr>
            </a:br>
            <a:r>
              <a:rPr lang="cs-CZ" sz="900" dirty="0">
                <a:solidFill>
                  <a:schemeClr val="accent5"/>
                </a:solidFill>
              </a:rPr>
              <a:t>Kloknerova 26 - 148 01 Praha 414, pošt. přihrádka 69       </a:t>
            </a:r>
            <a:r>
              <a:rPr lang="cs-CZ" sz="900" u="sng" dirty="0">
                <a:solidFill>
                  <a:srgbClr val="FF9966"/>
                </a:solidFill>
                <a:hlinkClick r:id="rId3"/>
              </a:rPr>
              <a:t>www.hzscr.cz</a:t>
            </a:r>
            <a:endParaRPr lang="cs-CZ" sz="900" dirty="0">
              <a:solidFill>
                <a:srgbClr val="FF9966"/>
              </a:solidFill>
            </a:endParaRPr>
          </a:p>
        </p:txBody>
      </p:sp>
      <p:sp>
        <p:nvSpPr>
          <p:cNvPr id="3" name="Nadpis 2"/>
          <p:cNvSpPr>
            <a:spLocks noGrp="1"/>
          </p:cNvSpPr>
          <p:nvPr>
            <p:ph type="title"/>
          </p:nvPr>
        </p:nvSpPr>
        <p:spPr>
          <a:xfrm>
            <a:off x="623392" y="436551"/>
            <a:ext cx="10369152" cy="634082"/>
          </a:xfrm>
        </p:spPr>
        <p:txBody>
          <a:bodyPr>
            <a:normAutofit fontScale="90000"/>
          </a:bodyPr>
          <a:lstStyle/>
          <a:p>
            <a:r>
              <a:rPr lang="cs-CZ" dirty="0">
                <a:solidFill>
                  <a:srgbClr val="0066FF"/>
                </a:solidFill>
              </a:rPr>
              <a:t>ÚČTOVÁNÍ NÁHRAD</a:t>
            </a:r>
            <a:endParaRPr lang="cs-CZ" dirty="0">
              <a:solidFill>
                <a:srgbClr val="FF0000"/>
              </a:solidFill>
            </a:endParaRPr>
          </a:p>
        </p:txBody>
      </p:sp>
      <p:pic>
        <p:nvPicPr>
          <p:cNvPr id="5" name="Obrázek 4"/>
          <p:cNvPicPr>
            <a:picLocks noChangeAspect="1"/>
          </p:cNvPicPr>
          <p:nvPr/>
        </p:nvPicPr>
        <p:blipFill>
          <a:blip r:embed="rId4"/>
          <a:stretch>
            <a:fillRect/>
          </a:stretch>
        </p:blipFill>
        <p:spPr>
          <a:xfrm>
            <a:off x="2999656" y="2143524"/>
            <a:ext cx="5688632" cy="3885654"/>
          </a:xfrm>
          <a:prstGeom prst="rect">
            <a:avLst/>
          </a:prstGeom>
        </p:spPr>
      </p:pic>
      <p:sp>
        <p:nvSpPr>
          <p:cNvPr id="7" name="Obdélník 6"/>
          <p:cNvSpPr/>
          <p:nvPr/>
        </p:nvSpPr>
        <p:spPr>
          <a:xfrm>
            <a:off x="542752" y="1070633"/>
            <a:ext cx="11313888" cy="783869"/>
          </a:xfrm>
          <a:prstGeom prst="rect">
            <a:avLst/>
          </a:prstGeom>
        </p:spPr>
        <p:txBody>
          <a:bodyPr wrap="square">
            <a:spAutoFit/>
          </a:bodyPr>
          <a:lstStyle/>
          <a:p>
            <a:pPr>
              <a:lnSpc>
                <a:spcPct val="107000"/>
              </a:lnSpc>
              <a:spcAft>
                <a:spcPts val="0"/>
              </a:spcAft>
            </a:pPr>
            <a:r>
              <a:rPr lang="cs-CZ" sz="1400" b="1" dirty="0">
                <a:latin typeface="Times New Roman" panose="02020603050405020304" pitchFamily="18" charset="0"/>
                <a:ea typeface="Calibri" panose="020F0502020204030204" pitchFamily="34" charset="0"/>
                <a:cs typeface="Times New Roman" panose="02020603050405020304" pitchFamily="18" charset="0"/>
              </a:rPr>
              <a:t>V rámci statistického sledování vymáhání náhrad za zásahy v souvislosti s provozem vozidla je možné sledovat základní orientační ukazatel počet nárokovaných zásahů vs. počet dopravních nehod vedených v rámci SSU. Tento ukazatel není přesný, protože zahrnuje pouze DN, nikoli všechny události související s provozem vozidla. SSU neumí evidovat „provoz vozidla“. Jako poměrový ukazatel mezi HZS krajů však dostačuje. </a:t>
            </a:r>
            <a:endParaRPr lang="cs-CZ"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5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0616" y="6309320"/>
            <a:ext cx="266356" cy="373116"/>
          </a:xfrm>
          <a:prstGeom prst="rect">
            <a:avLst/>
          </a:prstGeom>
        </p:spPr>
      </p:pic>
      <p:sp>
        <p:nvSpPr>
          <p:cNvPr id="2" name="Zástupný symbol pro obsah 1"/>
          <p:cNvSpPr>
            <a:spLocks noGrp="1"/>
          </p:cNvSpPr>
          <p:nvPr>
            <p:ph idx="1"/>
          </p:nvPr>
        </p:nvSpPr>
        <p:spPr>
          <a:xfrm>
            <a:off x="335360" y="1144348"/>
            <a:ext cx="10988652" cy="5117961"/>
          </a:xfrm>
        </p:spPr>
        <p:txBody>
          <a:bodyPr>
            <a:normAutofit/>
          </a:bodyPr>
          <a:lstStyle/>
          <a:p>
            <a:pPr marL="109728" indent="0" algn="just">
              <a:buNone/>
            </a:pPr>
            <a:endParaRPr lang="cs-CZ" dirty="0"/>
          </a:p>
          <a:p>
            <a:pPr marL="109728" indent="0">
              <a:buNone/>
            </a:pPr>
            <a:endParaRPr lang="cs-CZ" dirty="0"/>
          </a:p>
          <a:p>
            <a:pPr marL="109728" indent="0">
              <a:buNone/>
            </a:pPr>
            <a:endParaRPr lang="cs-CZ" dirty="0"/>
          </a:p>
        </p:txBody>
      </p:sp>
      <p:sp>
        <p:nvSpPr>
          <p:cNvPr id="6" name="TextovéPole 5"/>
          <p:cNvSpPr txBox="1"/>
          <p:nvPr/>
        </p:nvSpPr>
        <p:spPr>
          <a:xfrm>
            <a:off x="7391864" y="6313104"/>
            <a:ext cx="4831712" cy="369332"/>
          </a:xfrm>
          <a:prstGeom prst="rect">
            <a:avLst/>
          </a:prstGeom>
          <a:noFill/>
        </p:spPr>
        <p:txBody>
          <a:bodyPr wrap="square" rtlCol="0">
            <a:spAutoFit/>
          </a:bodyPr>
          <a:lstStyle/>
          <a:p>
            <a:r>
              <a:rPr lang="cs-CZ" sz="900" b="1" dirty="0">
                <a:solidFill>
                  <a:schemeClr val="accent5"/>
                </a:solidFill>
              </a:rPr>
              <a:t>Ministerstvo vnitra – generální ředitelství Hasičského záchranného sboru	</a:t>
            </a:r>
            <a:br>
              <a:rPr lang="cs-CZ" sz="900" dirty="0">
                <a:solidFill>
                  <a:schemeClr val="accent5"/>
                </a:solidFill>
              </a:rPr>
            </a:br>
            <a:r>
              <a:rPr lang="cs-CZ" sz="900" dirty="0">
                <a:solidFill>
                  <a:schemeClr val="accent5"/>
                </a:solidFill>
              </a:rPr>
              <a:t>Kloknerova 26 - 148 01 Praha 414, pošt. přihrádka 69       </a:t>
            </a:r>
            <a:r>
              <a:rPr lang="cs-CZ" sz="900" u="sng" dirty="0">
                <a:solidFill>
                  <a:srgbClr val="FF9966"/>
                </a:solidFill>
                <a:hlinkClick r:id="rId3"/>
              </a:rPr>
              <a:t>www.hzscr.cz</a:t>
            </a:r>
            <a:endParaRPr lang="cs-CZ" sz="900" dirty="0">
              <a:solidFill>
                <a:srgbClr val="FF9966"/>
              </a:solidFill>
            </a:endParaRPr>
          </a:p>
        </p:txBody>
      </p:sp>
      <p:sp>
        <p:nvSpPr>
          <p:cNvPr id="3" name="Nadpis 2"/>
          <p:cNvSpPr>
            <a:spLocks noGrp="1"/>
          </p:cNvSpPr>
          <p:nvPr>
            <p:ph type="title"/>
          </p:nvPr>
        </p:nvSpPr>
        <p:spPr>
          <a:xfrm>
            <a:off x="623392" y="436551"/>
            <a:ext cx="10369152" cy="634082"/>
          </a:xfrm>
        </p:spPr>
        <p:txBody>
          <a:bodyPr>
            <a:normAutofit fontScale="90000"/>
          </a:bodyPr>
          <a:lstStyle/>
          <a:p>
            <a:r>
              <a:rPr lang="cs-CZ" dirty="0">
                <a:solidFill>
                  <a:srgbClr val="0066FF"/>
                </a:solidFill>
              </a:rPr>
              <a:t>METODICKÉ LISTY BOJOVÉHO ŘÁDU</a:t>
            </a:r>
            <a:endParaRPr lang="cs-CZ" dirty="0">
              <a:solidFill>
                <a:srgbClr val="FF0000"/>
              </a:solidFill>
            </a:endParaRPr>
          </a:p>
        </p:txBody>
      </p:sp>
      <p:sp>
        <p:nvSpPr>
          <p:cNvPr id="5" name="Obdélník 4"/>
          <p:cNvSpPr/>
          <p:nvPr/>
        </p:nvSpPr>
        <p:spPr>
          <a:xfrm>
            <a:off x="335360" y="1340768"/>
            <a:ext cx="10945216" cy="5386090"/>
          </a:xfrm>
          <a:prstGeom prst="rect">
            <a:avLst/>
          </a:prstGeom>
        </p:spPr>
        <p:txBody>
          <a:bodyPr wrap="square">
            <a:spAutoFit/>
          </a:bodyPr>
          <a:lstStyle/>
          <a:p>
            <a:pPr marL="109728" indent="0" algn="just">
              <a:buNone/>
            </a:pPr>
            <a:r>
              <a:rPr lang="cs-CZ" sz="2000" b="1" dirty="0"/>
              <a:t>Při jednání pracovní komise proběhla diskuse k připravovaným změnám a tvorbě nového listu BŘ viz níže.</a:t>
            </a:r>
          </a:p>
          <a:p>
            <a:pPr marL="109728" indent="0" algn="just">
              <a:buNone/>
            </a:pPr>
            <a:endParaRPr lang="cs-CZ" b="1" i="1" dirty="0"/>
          </a:p>
          <a:p>
            <a:pPr marL="395478" indent="-285750" algn="just">
              <a:buFont typeface="Arial" panose="020B0604020202020204" pitchFamily="34" charset="0"/>
              <a:buChar char="•"/>
            </a:pPr>
            <a:r>
              <a:rPr lang="cs-CZ" b="1" dirty="0"/>
              <a:t>Požáry s přítomností tlakových lahví s technickými stlačenými a zkapalněnými plyny</a:t>
            </a:r>
            <a:r>
              <a:rPr lang="cs-CZ" dirty="0"/>
              <a:t> (ML 32/P, novela) – </a:t>
            </a:r>
            <a:r>
              <a:rPr lang="cs-CZ" i="1" dirty="0"/>
              <a:t>byla provedena redukce nadbytečného textu v souladu se zaměřením BŘ. Již je kompletně zpracovaný a čeká se na jeho schválení. </a:t>
            </a:r>
            <a:endParaRPr lang="cs-CZ" dirty="0"/>
          </a:p>
          <a:p>
            <a:pPr marL="109728" indent="0" algn="just">
              <a:buNone/>
            </a:pPr>
            <a:endParaRPr lang="cs-CZ" dirty="0"/>
          </a:p>
          <a:p>
            <a:pPr marL="395478" indent="-285750" algn="just">
              <a:buFont typeface="Arial" panose="020B0604020202020204" pitchFamily="34" charset="0"/>
              <a:buChar char="•"/>
            </a:pPr>
            <a:r>
              <a:rPr lang="cs-CZ" b="1" dirty="0"/>
              <a:t>Požáry s přítomností tlakových lahví s acetylénem (ML 33/P, novela)</a:t>
            </a:r>
            <a:r>
              <a:rPr lang="cs-CZ" dirty="0"/>
              <a:t> – </a:t>
            </a:r>
            <a:r>
              <a:rPr lang="cs-CZ" i="1" dirty="0"/>
              <a:t>je zapracována kapitola postupu prostřelení lahví – ujednána vhodnost převážně u AC lahví. Již je kompletně zpracovaný a čeká se na jeho schválení. </a:t>
            </a:r>
            <a:endParaRPr lang="cs-CZ" dirty="0"/>
          </a:p>
          <a:p>
            <a:pPr algn="just"/>
            <a:endParaRPr lang="cs-CZ" dirty="0"/>
          </a:p>
          <a:p>
            <a:pPr marL="395478" indent="-285750" algn="just">
              <a:buFont typeface="Arial" panose="020B0604020202020204" pitchFamily="34" charset="0"/>
              <a:buChar char="•"/>
            </a:pPr>
            <a:r>
              <a:rPr lang="cs-CZ" b="1" dirty="0"/>
              <a:t>Silniční vozidla s elektrickým pohonem (ML 7/D, nový)</a:t>
            </a:r>
            <a:r>
              <a:rPr lang="cs-CZ" dirty="0"/>
              <a:t> – </a:t>
            </a:r>
            <a:r>
              <a:rPr lang="cs-CZ" i="1" dirty="0"/>
              <a:t>již je kompletně zpracovaný a čeká se na jeho schválení.</a:t>
            </a:r>
          </a:p>
          <a:p>
            <a:pPr marL="395478" indent="-285750" algn="just">
              <a:buFont typeface="Arial" panose="020B0604020202020204" pitchFamily="34" charset="0"/>
              <a:buChar char="•"/>
            </a:pPr>
            <a:endParaRPr lang="cs-CZ" b="1" dirty="0"/>
          </a:p>
          <a:p>
            <a:pPr marL="395478" indent="-285750" algn="just">
              <a:buFont typeface="Arial" panose="020B0604020202020204" pitchFamily="34" charset="0"/>
              <a:buChar char="•"/>
            </a:pPr>
            <a:r>
              <a:rPr lang="cs-CZ" b="1" dirty="0"/>
              <a:t>Automobily s palivem LNG, LH2 (ML 8/D, nový) – </a:t>
            </a:r>
            <a:r>
              <a:rPr lang="cs-CZ" i="1" dirty="0"/>
              <a:t>již je rozpracován </a:t>
            </a:r>
            <a:br>
              <a:rPr lang="cs-CZ" i="1" dirty="0"/>
            </a:br>
            <a:r>
              <a:rPr lang="cs-CZ" i="1" dirty="0"/>
              <a:t>do jednoho ML. Výstup obdrží členové komise elektronicky k připomínkování.</a:t>
            </a:r>
          </a:p>
          <a:p>
            <a:pPr marL="395478" indent="-285750" algn="just">
              <a:buFont typeface="Arial" panose="020B0604020202020204" pitchFamily="34" charset="0"/>
              <a:buChar char="•"/>
            </a:pPr>
            <a:endParaRPr lang="cs-CZ" dirty="0"/>
          </a:p>
          <a:p>
            <a:pPr marL="395478" indent="-285750" algn="just">
              <a:buFont typeface="Arial" panose="020B0604020202020204" pitchFamily="34" charset="0"/>
              <a:buChar char="•"/>
            </a:pPr>
            <a:endParaRPr lang="cs-CZ" dirty="0"/>
          </a:p>
          <a:p>
            <a:pPr marL="109728" indent="0" algn="just">
              <a:buNone/>
            </a:pPr>
            <a:r>
              <a:rPr lang="cs-CZ" i="1" dirty="0"/>
              <a:t> </a:t>
            </a:r>
            <a:endParaRPr lang="cs-CZ" dirty="0"/>
          </a:p>
        </p:txBody>
      </p:sp>
    </p:spTree>
    <p:extLst>
      <p:ext uri="{BB962C8B-B14F-4D97-AF65-F5344CB8AC3E}">
        <p14:creationId xmlns:p14="http://schemas.microsoft.com/office/powerpoint/2010/main" val="1735824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0616" y="6309320"/>
            <a:ext cx="266356" cy="373116"/>
          </a:xfrm>
          <a:prstGeom prst="rect">
            <a:avLst/>
          </a:prstGeom>
        </p:spPr>
      </p:pic>
      <p:sp>
        <p:nvSpPr>
          <p:cNvPr id="2" name="Zástupný symbol pro obsah 1"/>
          <p:cNvSpPr>
            <a:spLocks noGrp="1"/>
          </p:cNvSpPr>
          <p:nvPr>
            <p:ph idx="1"/>
          </p:nvPr>
        </p:nvSpPr>
        <p:spPr>
          <a:xfrm>
            <a:off x="335360" y="1144348"/>
            <a:ext cx="10988652" cy="5117961"/>
          </a:xfrm>
        </p:spPr>
        <p:txBody>
          <a:bodyPr>
            <a:normAutofit/>
          </a:bodyPr>
          <a:lstStyle/>
          <a:p>
            <a:pPr marL="109728" indent="0" algn="just">
              <a:buNone/>
            </a:pPr>
            <a:endParaRPr lang="cs-CZ" dirty="0"/>
          </a:p>
          <a:p>
            <a:pPr marL="109728" indent="0">
              <a:buNone/>
            </a:pPr>
            <a:endParaRPr lang="cs-CZ" dirty="0"/>
          </a:p>
          <a:p>
            <a:pPr marL="109728" indent="0">
              <a:buNone/>
            </a:pPr>
            <a:endParaRPr lang="cs-CZ" dirty="0"/>
          </a:p>
        </p:txBody>
      </p:sp>
      <p:sp>
        <p:nvSpPr>
          <p:cNvPr id="6" name="TextovéPole 5"/>
          <p:cNvSpPr txBox="1"/>
          <p:nvPr/>
        </p:nvSpPr>
        <p:spPr>
          <a:xfrm>
            <a:off x="7391864" y="6313104"/>
            <a:ext cx="4831712" cy="369332"/>
          </a:xfrm>
          <a:prstGeom prst="rect">
            <a:avLst/>
          </a:prstGeom>
          <a:noFill/>
        </p:spPr>
        <p:txBody>
          <a:bodyPr wrap="square" rtlCol="0">
            <a:spAutoFit/>
          </a:bodyPr>
          <a:lstStyle/>
          <a:p>
            <a:r>
              <a:rPr lang="cs-CZ" sz="900" b="1" dirty="0">
                <a:solidFill>
                  <a:schemeClr val="accent5"/>
                </a:solidFill>
              </a:rPr>
              <a:t>Ministerstvo vnitra – generální ředitelství Hasičského záchranného sboru	</a:t>
            </a:r>
            <a:br>
              <a:rPr lang="cs-CZ" sz="900" dirty="0">
                <a:solidFill>
                  <a:schemeClr val="accent5"/>
                </a:solidFill>
              </a:rPr>
            </a:br>
            <a:r>
              <a:rPr lang="cs-CZ" sz="900" dirty="0">
                <a:solidFill>
                  <a:schemeClr val="accent5"/>
                </a:solidFill>
              </a:rPr>
              <a:t>Kloknerova 26 - 148 01 Praha 414, pošt. přihrádka 69       </a:t>
            </a:r>
            <a:r>
              <a:rPr lang="cs-CZ" sz="900" u="sng" dirty="0">
                <a:solidFill>
                  <a:srgbClr val="FF9966"/>
                </a:solidFill>
                <a:hlinkClick r:id="rId3"/>
              </a:rPr>
              <a:t>www.hzscr.cz</a:t>
            </a:r>
            <a:endParaRPr lang="cs-CZ" sz="900" dirty="0">
              <a:solidFill>
                <a:srgbClr val="FF9966"/>
              </a:solidFill>
            </a:endParaRPr>
          </a:p>
        </p:txBody>
      </p:sp>
      <p:sp>
        <p:nvSpPr>
          <p:cNvPr id="3" name="Nadpis 2"/>
          <p:cNvSpPr>
            <a:spLocks noGrp="1"/>
          </p:cNvSpPr>
          <p:nvPr>
            <p:ph type="title"/>
          </p:nvPr>
        </p:nvSpPr>
        <p:spPr>
          <a:xfrm>
            <a:off x="623392" y="436551"/>
            <a:ext cx="10369152" cy="634082"/>
          </a:xfrm>
        </p:spPr>
        <p:txBody>
          <a:bodyPr>
            <a:normAutofit fontScale="90000"/>
          </a:bodyPr>
          <a:lstStyle/>
          <a:p>
            <a:r>
              <a:rPr lang="cs-CZ" dirty="0">
                <a:solidFill>
                  <a:srgbClr val="0066FF"/>
                </a:solidFill>
              </a:rPr>
              <a:t>METODICKÉ LISTY BOJOVÉHO ŘÁDU</a:t>
            </a:r>
            <a:endParaRPr lang="cs-CZ" dirty="0">
              <a:solidFill>
                <a:srgbClr val="FF0000"/>
              </a:solidFill>
            </a:endParaRPr>
          </a:p>
        </p:txBody>
      </p:sp>
      <p:sp>
        <p:nvSpPr>
          <p:cNvPr id="5" name="Obdélník 4"/>
          <p:cNvSpPr/>
          <p:nvPr/>
        </p:nvSpPr>
        <p:spPr>
          <a:xfrm>
            <a:off x="335360" y="1340768"/>
            <a:ext cx="10945216" cy="3139321"/>
          </a:xfrm>
          <a:prstGeom prst="rect">
            <a:avLst/>
          </a:prstGeom>
        </p:spPr>
        <p:txBody>
          <a:bodyPr wrap="square">
            <a:spAutoFit/>
          </a:bodyPr>
          <a:lstStyle/>
          <a:p>
            <a:pPr marL="109728" indent="0" algn="just">
              <a:buNone/>
            </a:pPr>
            <a:endParaRPr lang="cs-CZ" b="1" i="1" dirty="0"/>
          </a:p>
          <a:p>
            <a:pPr marL="395478" indent="-285750" algn="just">
              <a:buFont typeface="Arial" panose="020B0604020202020204" pitchFamily="34" charset="0"/>
              <a:buChar char="•"/>
            </a:pPr>
            <a:r>
              <a:rPr lang="cs-CZ" b="1" dirty="0">
                <a:hlinkClick r:id="rId4" action="ppaction://hlinkfile"/>
              </a:rPr>
              <a:t>Požáry s přítomností tlakových lahví s technickými stlačenými a zkapalněnými plyny</a:t>
            </a:r>
            <a:r>
              <a:rPr lang="cs-CZ" dirty="0">
                <a:hlinkClick r:id="rId4" action="ppaction://hlinkfile"/>
              </a:rPr>
              <a:t> (ML 32/P</a:t>
            </a:r>
            <a:endParaRPr lang="cs-CZ" dirty="0"/>
          </a:p>
          <a:p>
            <a:pPr marL="395478" indent="-285750" algn="just">
              <a:buFont typeface="Arial" panose="020B0604020202020204" pitchFamily="34" charset="0"/>
              <a:buChar char="•"/>
            </a:pPr>
            <a:endParaRPr lang="cs-CZ" dirty="0"/>
          </a:p>
          <a:p>
            <a:pPr marL="395478" indent="-285750" algn="just">
              <a:buFont typeface="Arial" panose="020B0604020202020204" pitchFamily="34" charset="0"/>
              <a:buChar char="•"/>
            </a:pPr>
            <a:r>
              <a:rPr lang="cs-CZ" b="1" dirty="0">
                <a:hlinkClick r:id="rId5" action="ppaction://hlinkfile"/>
              </a:rPr>
              <a:t>Požáry s přítomností tlakových lahví s acetylénem (ML 33/P, novela)</a:t>
            </a:r>
            <a:endParaRPr lang="cs-CZ" b="1" dirty="0"/>
          </a:p>
          <a:p>
            <a:pPr marL="395478" indent="-285750" algn="just">
              <a:buFont typeface="Arial" panose="020B0604020202020204" pitchFamily="34" charset="0"/>
              <a:buChar char="•"/>
            </a:pPr>
            <a:endParaRPr lang="cs-CZ" dirty="0"/>
          </a:p>
          <a:p>
            <a:pPr marL="395478" indent="-285750" algn="just">
              <a:buFont typeface="Arial" panose="020B0604020202020204" pitchFamily="34" charset="0"/>
              <a:buChar char="•"/>
            </a:pPr>
            <a:r>
              <a:rPr lang="cs-CZ" b="1" dirty="0">
                <a:hlinkClick r:id="rId6" action="ppaction://hlinkfile"/>
              </a:rPr>
              <a:t>Silniční vozidla s elektrickým pohonem (ML 7/D, nový)</a:t>
            </a:r>
            <a:endParaRPr lang="cs-CZ" i="1" dirty="0"/>
          </a:p>
          <a:p>
            <a:pPr marL="395478" indent="-285750" algn="just">
              <a:buFont typeface="Arial" panose="020B0604020202020204" pitchFamily="34" charset="0"/>
              <a:buChar char="•"/>
            </a:pPr>
            <a:endParaRPr lang="cs-CZ" b="1" dirty="0"/>
          </a:p>
          <a:p>
            <a:pPr marL="395478" indent="-285750" algn="just">
              <a:buFont typeface="Arial" panose="020B0604020202020204" pitchFamily="34" charset="0"/>
              <a:buChar char="•"/>
            </a:pPr>
            <a:r>
              <a:rPr lang="cs-CZ" b="1" dirty="0">
                <a:hlinkClick r:id="rId7" action="ppaction://hlinkfile"/>
              </a:rPr>
              <a:t>Automobily s palivem LNG, LH2 (ML 8/D, nový)</a:t>
            </a:r>
            <a:endParaRPr lang="cs-CZ" dirty="0"/>
          </a:p>
          <a:p>
            <a:pPr marL="395478" indent="-285750" algn="just">
              <a:buFont typeface="Arial" panose="020B0604020202020204" pitchFamily="34" charset="0"/>
              <a:buChar char="•"/>
            </a:pPr>
            <a:endParaRPr lang="cs-CZ" dirty="0"/>
          </a:p>
          <a:p>
            <a:pPr marL="109728" indent="0" algn="just">
              <a:buNone/>
            </a:pPr>
            <a:r>
              <a:rPr lang="cs-CZ" i="1" dirty="0"/>
              <a:t> </a:t>
            </a:r>
            <a:endParaRPr lang="cs-CZ" dirty="0"/>
          </a:p>
        </p:txBody>
      </p:sp>
    </p:spTree>
    <p:extLst>
      <p:ext uri="{BB962C8B-B14F-4D97-AF65-F5344CB8AC3E}">
        <p14:creationId xmlns:p14="http://schemas.microsoft.com/office/powerpoint/2010/main" val="288204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529830" y="2792386"/>
            <a:ext cx="6408712" cy="1656184"/>
          </a:xfrm>
        </p:spPr>
        <p:txBody>
          <a:bodyPr>
            <a:normAutofit/>
          </a:bodyPr>
          <a:lstStyle/>
          <a:p>
            <a:pPr algn="ctr"/>
            <a:br>
              <a:rPr lang="cs-CZ" sz="3600" dirty="0">
                <a:cs typeface="Times New Roman" pitchFamily="18" charset="0"/>
              </a:rPr>
            </a:br>
            <a:endParaRPr lang="cs-CZ" sz="3200" dirty="0">
              <a:cs typeface="Times New Roman" pitchFamily="18" charset="0"/>
            </a:endParaRPr>
          </a:p>
        </p:txBody>
      </p:sp>
      <p:sp>
        <p:nvSpPr>
          <p:cNvPr id="3" name="Obdélník 2"/>
          <p:cNvSpPr/>
          <p:nvPr/>
        </p:nvSpPr>
        <p:spPr>
          <a:xfrm>
            <a:off x="4871864" y="1924967"/>
            <a:ext cx="5724644" cy="769441"/>
          </a:xfrm>
          <a:prstGeom prst="rect">
            <a:avLst/>
          </a:prstGeom>
        </p:spPr>
        <p:txBody>
          <a:bodyPr wrap="none">
            <a:spAutoFit/>
          </a:bodyPr>
          <a:lstStyle/>
          <a:p>
            <a:r>
              <a:rPr lang="cs-CZ" sz="4400" dirty="0">
                <a:solidFill>
                  <a:prstClr val="black"/>
                </a:solidFill>
                <a:cs typeface="Times New Roman" pitchFamily="18" charset="0"/>
              </a:rPr>
              <a:t>Děkuji za pozornost</a:t>
            </a:r>
            <a:endParaRPr lang="cs-CZ" sz="4400" dirty="0">
              <a:solidFill>
                <a:prstClr val="black"/>
              </a:solidFill>
            </a:endParaRPr>
          </a:p>
        </p:txBody>
      </p:sp>
      <p:sp>
        <p:nvSpPr>
          <p:cNvPr id="4" name="TextovéPole 3"/>
          <p:cNvSpPr txBox="1"/>
          <p:nvPr/>
        </p:nvSpPr>
        <p:spPr>
          <a:xfrm>
            <a:off x="191344" y="6237312"/>
            <a:ext cx="11809312" cy="523220"/>
          </a:xfrm>
          <a:prstGeom prst="rect">
            <a:avLst/>
          </a:prstGeom>
          <a:noFill/>
        </p:spPr>
        <p:txBody>
          <a:bodyPr wrap="square" rtlCol="0">
            <a:spAutoFit/>
          </a:bodyPr>
          <a:lstStyle/>
          <a:p>
            <a:r>
              <a:rPr lang="cs-CZ" sz="1400" b="1" dirty="0"/>
              <a:t>Ministerstvo vnitra – generální ředitelství Hasičského záchranného sboru					      </a:t>
            </a:r>
            <a:r>
              <a:rPr lang="cs-CZ" sz="1400" u="sng" dirty="0">
                <a:hlinkClick r:id="rId2"/>
              </a:rPr>
              <a:t>www.hzscr.cz</a:t>
            </a:r>
            <a:br>
              <a:rPr lang="cs-CZ" sz="1400" dirty="0"/>
            </a:br>
            <a:r>
              <a:rPr lang="cs-CZ" sz="1400" dirty="0"/>
              <a:t>Kloknerova 26 - 148 01 Praha 414, pošt. přihrádka 69</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764704"/>
            <a:ext cx="2649600" cy="3711600"/>
          </a:xfrm>
          <a:prstGeom prst="rect">
            <a:avLst/>
          </a:prstGeom>
        </p:spPr>
      </p:pic>
    </p:spTree>
    <p:extLst>
      <p:ext uri="{BB962C8B-B14F-4D97-AF65-F5344CB8AC3E}">
        <p14:creationId xmlns:p14="http://schemas.microsoft.com/office/powerpoint/2010/main" val="272224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0616" y="6309320"/>
            <a:ext cx="266356" cy="373116"/>
          </a:xfrm>
          <a:prstGeom prst="rect">
            <a:avLst/>
          </a:prstGeom>
        </p:spPr>
      </p:pic>
      <p:sp>
        <p:nvSpPr>
          <p:cNvPr id="2" name="Zástupný symbol pro obsah 1"/>
          <p:cNvSpPr>
            <a:spLocks noGrp="1"/>
          </p:cNvSpPr>
          <p:nvPr>
            <p:ph idx="1"/>
          </p:nvPr>
        </p:nvSpPr>
        <p:spPr>
          <a:xfrm>
            <a:off x="335360" y="1144348"/>
            <a:ext cx="10988652" cy="5117961"/>
          </a:xfrm>
        </p:spPr>
        <p:txBody>
          <a:bodyPr>
            <a:normAutofit/>
          </a:bodyPr>
          <a:lstStyle/>
          <a:p>
            <a:pPr marL="109728" indent="0" algn="just">
              <a:buNone/>
            </a:pPr>
            <a:r>
              <a:rPr lang="cs-CZ" b="1" dirty="0">
                <a:solidFill>
                  <a:srgbClr val="FF0000"/>
                </a:solidFill>
              </a:rPr>
              <a:t>Novela § 44 zákona o HZS  </a:t>
            </a:r>
            <a:r>
              <a:rPr lang="cs-CZ" sz="2000" dirty="0"/>
              <a:t>(1. 3. 2021)</a:t>
            </a:r>
          </a:p>
          <a:p>
            <a:pPr marL="109728" indent="0">
              <a:buNone/>
            </a:pPr>
            <a:endParaRPr lang="cs-CZ" b="1" dirty="0">
              <a:solidFill>
                <a:srgbClr val="FF0000"/>
              </a:solidFill>
            </a:endParaRPr>
          </a:p>
          <a:p>
            <a:pPr marL="109728" indent="0" algn="just">
              <a:buNone/>
            </a:pPr>
            <a:r>
              <a:rPr lang="cs-CZ" sz="2000" dirty="0"/>
              <a:t>Hasičskému záchrannému sboru kraje, záchrannému útvaru a zřizovateli jednotky sboru dobrovolných hasičů obce, která je zařazena do seznamu jednotek </a:t>
            </a:r>
            <a:br>
              <a:rPr lang="cs-CZ" sz="2000" dirty="0"/>
            </a:br>
            <a:r>
              <a:rPr lang="cs-CZ" sz="2000" dirty="0"/>
              <a:t>v nařízení kraje, kterým se stanoví podmínky k zabezpečení plošného pokrytí území kraje jednotkami požární ochrany, a která zasahovala na výzvu operačního a informačního střediska hasičského záchranného sboru kraje, se uhradí náklady vzniklé při jeho zásahu z důvodu </a:t>
            </a:r>
            <a:r>
              <a:rPr lang="cs-CZ" sz="2000" b="1" dirty="0">
                <a:solidFill>
                  <a:srgbClr val="FF0000"/>
                </a:solidFill>
              </a:rPr>
              <a:t>vzniku újmy způsobené provozem vozidla</a:t>
            </a:r>
            <a:r>
              <a:rPr lang="cs-CZ" sz="2000" dirty="0"/>
              <a:t>.</a:t>
            </a:r>
          </a:p>
          <a:p>
            <a:pPr marL="109728" indent="0" algn="just">
              <a:buNone/>
            </a:pPr>
            <a:endParaRPr lang="cs-CZ" sz="2000" dirty="0"/>
          </a:p>
          <a:p>
            <a:pPr marL="109728" indent="0" algn="just">
              <a:buNone/>
            </a:pPr>
            <a:r>
              <a:rPr lang="cs-CZ" sz="2000" dirty="0"/>
              <a:t>Náklady podle odstavce výše jsou hrazeny za každou započatou hodinu zásahu paušální částkou (5 600 Kč).</a:t>
            </a:r>
          </a:p>
          <a:p>
            <a:pPr marL="109728" indent="0" algn="just">
              <a:buNone/>
            </a:pPr>
            <a:endParaRPr lang="cs-CZ" dirty="0"/>
          </a:p>
          <a:p>
            <a:pPr marL="109728" indent="0">
              <a:buNone/>
            </a:pPr>
            <a:endParaRPr lang="cs-CZ" dirty="0"/>
          </a:p>
          <a:p>
            <a:pPr marL="109728" indent="0">
              <a:buNone/>
            </a:pPr>
            <a:endParaRPr lang="cs-CZ" dirty="0"/>
          </a:p>
        </p:txBody>
      </p:sp>
      <p:sp>
        <p:nvSpPr>
          <p:cNvPr id="6" name="TextovéPole 5"/>
          <p:cNvSpPr txBox="1"/>
          <p:nvPr/>
        </p:nvSpPr>
        <p:spPr>
          <a:xfrm>
            <a:off x="7391864" y="6313104"/>
            <a:ext cx="4831712" cy="369332"/>
          </a:xfrm>
          <a:prstGeom prst="rect">
            <a:avLst/>
          </a:prstGeom>
          <a:noFill/>
        </p:spPr>
        <p:txBody>
          <a:bodyPr wrap="square" rtlCol="0">
            <a:spAutoFit/>
          </a:bodyPr>
          <a:lstStyle/>
          <a:p>
            <a:r>
              <a:rPr lang="cs-CZ" sz="900" b="1" dirty="0">
                <a:solidFill>
                  <a:schemeClr val="accent5"/>
                </a:solidFill>
              </a:rPr>
              <a:t>Ministerstvo vnitra – generální ředitelství Hasičského záchranného sboru	</a:t>
            </a:r>
            <a:br>
              <a:rPr lang="cs-CZ" sz="900" dirty="0">
                <a:solidFill>
                  <a:schemeClr val="accent5"/>
                </a:solidFill>
              </a:rPr>
            </a:br>
            <a:r>
              <a:rPr lang="cs-CZ" sz="900" dirty="0">
                <a:solidFill>
                  <a:schemeClr val="accent5"/>
                </a:solidFill>
              </a:rPr>
              <a:t>Kloknerova 26 - 148 01 Praha 414, pošt. přihrádka 69       </a:t>
            </a:r>
            <a:r>
              <a:rPr lang="cs-CZ" sz="900" u="sng" dirty="0">
                <a:solidFill>
                  <a:srgbClr val="FF9966"/>
                </a:solidFill>
                <a:hlinkClick r:id="rId3"/>
              </a:rPr>
              <a:t>www.hzscr.cz</a:t>
            </a:r>
            <a:endParaRPr lang="cs-CZ" sz="900" dirty="0">
              <a:solidFill>
                <a:srgbClr val="FF9966"/>
              </a:solidFill>
            </a:endParaRPr>
          </a:p>
        </p:txBody>
      </p:sp>
      <p:sp>
        <p:nvSpPr>
          <p:cNvPr id="3" name="Nadpis 2"/>
          <p:cNvSpPr>
            <a:spLocks noGrp="1"/>
          </p:cNvSpPr>
          <p:nvPr>
            <p:ph type="title"/>
          </p:nvPr>
        </p:nvSpPr>
        <p:spPr>
          <a:xfrm>
            <a:off x="623392" y="436551"/>
            <a:ext cx="10369152" cy="634082"/>
          </a:xfrm>
        </p:spPr>
        <p:txBody>
          <a:bodyPr>
            <a:normAutofit fontScale="90000"/>
          </a:bodyPr>
          <a:lstStyle/>
          <a:p>
            <a:r>
              <a:rPr lang="cs-CZ" dirty="0">
                <a:solidFill>
                  <a:srgbClr val="0066FF"/>
                </a:solidFill>
              </a:rPr>
              <a:t>ÚČTOVÁNÍ NÁHRAD</a:t>
            </a:r>
            <a:endParaRPr lang="cs-CZ" dirty="0">
              <a:solidFill>
                <a:srgbClr val="FF0000"/>
              </a:solidFill>
            </a:endParaRPr>
          </a:p>
        </p:txBody>
      </p:sp>
    </p:spTree>
    <p:extLst>
      <p:ext uri="{BB962C8B-B14F-4D97-AF65-F5344CB8AC3E}">
        <p14:creationId xmlns:p14="http://schemas.microsoft.com/office/powerpoint/2010/main" val="183820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0616" y="6309320"/>
            <a:ext cx="266356" cy="373116"/>
          </a:xfrm>
          <a:prstGeom prst="rect">
            <a:avLst/>
          </a:prstGeom>
        </p:spPr>
      </p:pic>
      <p:sp>
        <p:nvSpPr>
          <p:cNvPr id="2" name="Zástupný symbol pro obsah 1"/>
          <p:cNvSpPr>
            <a:spLocks noGrp="1"/>
          </p:cNvSpPr>
          <p:nvPr>
            <p:ph idx="1"/>
          </p:nvPr>
        </p:nvSpPr>
        <p:spPr>
          <a:xfrm>
            <a:off x="335360" y="1144348"/>
            <a:ext cx="10988652" cy="5117961"/>
          </a:xfrm>
        </p:spPr>
        <p:txBody>
          <a:bodyPr>
            <a:normAutofit/>
          </a:bodyPr>
          <a:lstStyle/>
          <a:p>
            <a:pPr marL="109728" indent="0" algn="just">
              <a:buNone/>
            </a:pPr>
            <a:r>
              <a:rPr lang="cs-CZ" sz="2000" dirty="0"/>
              <a:t>Podle důvodové zprávy k novelizačnímu bodu 1 se </a:t>
            </a:r>
            <a:r>
              <a:rPr lang="cs-CZ" sz="2000" i="1" dirty="0">
                <a:solidFill>
                  <a:srgbClr val="FF0000"/>
                </a:solidFill>
              </a:rPr>
              <a:t>„zásahem rozumí činnost jednotky hasičského záchranného sboru kraje, záchranného útvaru nebo jednotky sboru dobrovolných hasičů obce od výjezdu po dokončení likvidačních prací, respektive po návrat do místa dislokace těchto jednotek.“</a:t>
            </a:r>
            <a:r>
              <a:rPr lang="cs-CZ" sz="2000" dirty="0">
                <a:solidFill>
                  <a:srgbClr val="FF0000"/>
                </a:solidFill>
              </a:rPr>
              <a:t> </a:t>
            </a:r>
          </a:p>
          <a:p>
            <a:pPr marL="109728" indent="0" algn="just">
              <a:buNone/>
            </a:pPr>
            <a:endParaRPr lang="cs-CZ" sz="2000" dirty="0">
              <a:solidFill>
                <a:srgbClr val="FF0000"/>
              </a:solidFill>
            </a:endParaRPr>
          </a:p>
          <a:p>
            <a:pPr marL="109728" indent="0" algn="just">
              <a:buNone/>
            </a:pPr>
            <a:r>
              <a:rPr lang="cs-CZ" sz="2000" dirty="0"/>
              <a:t>Zákon tedy předpokládá, že součástí zásahu [bez ohledu na to zda podle § 44 odst. 1 písm. a) nebo b) zákona o hasičském záchranném sboru] jsou i případné likvidační práce a návrat do místa dislokace zasahujících jednotek. Ačkoliv důvodová zpráva jako taková není právně závazná, poskytuje vodítko k budoucí interpretaci právní úpravy, ke které se vztahuje.</a:t>
            </a:r>
          </a:p>
          <a:p>
            <a:pPr marL="109728" indent="0" algn="just">
              <a:buNone/>
            </a:pPr>
            <a:endParaRPr lang="cs-CZ" sz="2000" dirty="0"/>
          </a:p>
          <a:p>
            <a:pPr marL="109728" indent="0" algn="just">
              <a:buNone/>
            </a:pPr>
            <a:r>
              <a:rPr lang="cs-CZ" sz="2000" dirty="0"/>
              <a:t>Hasičský záchranný sbor kraje uplatňuje úhradu nákladů podle odstavce 1 </a:t>
            </a:r>
            <a:br>
              <a:rPr lang="cs-CZ" sz="2000" dirty="0"/>
            </a:br>
            <a:r>
              <a:rPr lang="cs-CZ" sz="2000" dirty="0"/>
              <a:t>i za </a:t>
            </a:r>
            <a:r>
              <a:rPr lang="cs-CZ" sz="2000" b="1" dirty="0">
                <a:solidFill>
                  <a:srgbClr val="FF0000"/>
                </a:solidFill>
              </a:rPr>
              <a:t>zřizovatele jednotky sboru dobrovolných hasičů obce</a:t>
            </a:r>
            <a:r>
              <a:rPr lang="cs-CZ" sz="2000" dirty="0"/>
              <a:t>. Nárok na náhradu nákladů </a:t>
            </a:r>
            <a:br>
              <a:rPr lang="cs-CZ" sz="2000" dirty="0"/>
            </a:br>
            <a:r>
              <a:rPr lang="cs-CZ" sz="2000" dirty="0"/>
              <a:t>za zásah podle odstavce 1 písm. b) se uplatňuje tiskopisem.</a:t>
            </a:r>
          </a:p>
          <a:p>
            <a:pPr marL="109728" indent="0" algn="just">
              <a:buNone/>
            </a:pPr>
            <a:endParaRPr lang="cs-CZ" dirty="0"/>
          </a:p>
          <a:p>
            <a:pPr marL="109728" indent="0">
              <a:buNone/>
            </a:pPr>
            <a:endParaRPr lang="cs-CZ" dirty="0"/>
          </a:p>
          <a:p>
            <a:pPr marL="109728" indent="0">
              <a:buNone/>
            </a:pPr>
            <a:endParaRPr lang="cs-CZ" dirty="0"/>
          </a:p>
        </p:txBody>
      </p:sp>
      <p:sp>
        <p:nvSpPr>
          <p:cNvPr id="6" name="TextovéPole 5"/>
          <p:cNvSpPr txBox="1"/>
          <p:nvPr/>
        </p:nvSpPr>
        <p:spPr>
          <a:xfrm>
            <a:off x="7391864" y="6313104"/>
            <a:ext cx="4831712" cy="369332"/>
          </a:xfrm>
          <a:prstGeom prst="rect">
            <a:avLst/>
          </a:prstGeom>
          <a:noFill/>
        </p:spPr>
        <p:txBody>
          <a:bodyPr wrap="square" rtlCol="0">
            <a:spAutoFit/>
          </a:bodyPr>
          <a:lstStyle/>
          <a:p>
            <a:r>
              <a:rPr lang="cs-CZ" sz="900" b="1" dirty="0">
                <a:solidFill>
                  <a:schemeClr val="accent5"/>
                </a:solidFill>
              </a:rPr>
              <a:t>Ministerstvo vnitra – generální ředitelství Hasičského záchranného sboru	</a:t>
            </a:r>
            <a:br>
              <a:rPr lang="cs-CZ" sz="900" dirty="0">
                <a:solidFill>
                  <a:schemeClr val="accent5"/>
                </a:solidFill>
              </a:rPr>
            </a:br>
            <a:r>
              <a:rPr lang="cs-CZ" sz="900" dirty="0">
                <a:solidFill>
                  <a:schemeClr val="accent5"/>
                </a:solidFill>
              </a:rPr>
              <a:t>Kloknerova 26 - 148 01 Praha 414, pošt. přihrádka 69       </a:t>
            </a:r>
            <a:r>
              <a:rPr lang="cs-CZ" sz="900" u="sng" dirty="0">
                <a:solidFill>
                  <a:srgbClr val="FF9966"/>
                </a:solidFill>
                <a:hlinkClick r:id="rId3"/>
              </a:rPr>
              <a:t>www.hzscr.cz</a:t>
            </a:r>
            <a:endParaRPr lang="cs-CZ" sz="900" dirty="0">
              <a:solidFill>
                <a:srgbClr val="FF9966"/>
              </a:solidFill>
            </a:endParaRPr>
          </a:p>
        </p:txBody>
      </p:sp>
      <p:sp>
        <p:nvSpPr>
          <p:cNvPr id="3" name="Nadpis 2"/>
          <p:cNvSpPr>
            <a:spLocks noGrp="1"/>
          </p:cNvSpPr>
          <p:nvPr>
            <p:ph type="title"/>
          </p:nvPr>
        </p:nvSpPr>
        <p:spPr>
          <a:xfrm>
            <a:off x="623392" y="436551"/>
            <a:ext cx="10369152" cy="634082"/>
          </a:xfrm>
        </p:spPr>
        <p:txBody>
          <a:bodyPr>
            <a:normAutofit fontScale="90000"/>
          </a:bodyPr>
          <a:lstStyle/>
          <a:p>
            <a:r>
              <a:rPr lang="cs-CZ" dirty="0">
                <a:solidFill>
                  <a:srgbClr val="0066FF"/>
                </a:solidFill>
              </a:rPr>
              <a:t>ÚČTOVÁNÍ NÁHRAD</a:t>
            </a:r>
            <a:endParaRPr lang="cs-CZ" dirty="0">
              <a:solidFill>
                <a:srgbClr val="FF0000"/>
              </a:solidFill>
            </a:endParaRPr>
          </a:p>
        </p:txBody>
      </p:sp>
    </p:spTree>
    <p:extLst>
      <p:ext uri="{BB962C8B-B14F-4D97-AF65-F5344CB8AC3E}">
        <p14:creationId xmlns:p14="http://schemas.microsoft.com/office/powerpoint/2010/main" val="177792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0616" y="6309320"/>
            <a:ext cx="266356" cy="373116"/>
          </a:xfrm>
          <a:prstGeom prst="rect">
            <a:avLst/>
          </a:prstGeom>
        </p:spPr>
      </p:pic>
      <p:sp>
        <p:nvSpPr>
          <p:cNvPr id="2" name="Zástupný symbol pro obsah 1"/>
          <p:cNvSpPr>
            <a:spLocks noGrp="1"/>
          </p:cNvSpPr>
          <p:nvPr>
            <p:ph idx="1"/>
          </p:nvPr>
        </p:nvSpPr>
        <p:spPr>
          <a:xfrm>
            <a:off x="335360" y="1144348"/>
            <a:ext cx="10988652" cy="5117961"/>
          </a:xfrm>
        </p:spPr>
        <p:txBody>
          <a:bodyPr>
            <a:normAutofit/>
          </a:bodyPr>
          <a:lstStyle/>
          <a:p>
            <a:pPr marL="109728" indent="0">
              <a:buNone/>
            </a:pPr>
            <a:r>
              <a:rPr lang="cs-CZ" sz="2000" dirty="0">
                <a:solidFill>
                  <a:srgbClr val="00B050"/>
                </a:solidFill>
              </a:rPr>
              <a:t>Provozem vozidla se rozumí – původní výklad</a:t>
            </a:r>
          </a:p>
          <a:p>
            <a:pPr marL="109728" indent="0">
              <a:buNone/>
            </a:pPr>
            <a:r>
              <a:rPr lang="cs-CZ" sz="2000" dirty="0">
                <a:solidFill>
                  <a:srgbClr val="00B050"/>
                </a:solidFill>
              </a:rPr>
              <a:t>kromě jedoucího vozidla i např. příprava k jízdě, bezprostřední úkony po skončení jízdy, uvedení motoru do chodu (např. v garáži), samovolný pohyb vozidla, aniž by byl motor tohoto vozidla v chodu nebo situaci, při níž vozidlo vytvoří překážku pro ostatní účastníky provozu. </a:t>
            </a:r>
          </a:p>
          <a:p>
            <a:pPr marL="109728" indent="0">
              <a:buNone/>
            </a:pPr>
            <a:endParaRPr lang="cs-CZ" sz="2000" dirty="0"/>
          </a:p>
          <a:p>
            <a:pPr marL="109728" indent="0">
              <a:buNone/>
            </a:pPr>
            <a:r>
              <a:rPr lang="cs-CZ" sz="2000" dirty="0">
                <a:solidFill>
                  <a:srgbClr val="FF0000"/>
                </a:solidFill>
              </a:rPr>
              <a:t>Provozem vozidla se rozumí – nový výklad !!!</a:t>
            </a:r>
          </a:p>
          <a:p>
            <a:pPr marL="109728" indent="0">
              <a:buNone/>
            </a:pPr>
            <a:r>
              <a:rPr lang="cs-CZ" sz="2000" dirty="0"/>
              <a:t>jakékoli použití vozidla odpovídající jeho obvyklé funkci jako dopravního prostředku, a to bez ohledu na vlastnosti vozidla a bez ohledu na terén, ve kterém je vozidlo použito, a na to, zda vozidlo stojí, nebo je v pohybu. </a:t>
            </a:r>
          </a:p>
          <a:p>
            <a:pPr marL="109728" indent="0">
              <a:buNone/>
            </a:pPr>
            <a:endParaRPr lang="cs-CZ" dirty="0"/>
          </a:p>
          <a:p>
            <a:pPr marL="109728" lvl="0" indent="0">
              <a:buNone/>
            </a:pPr>
            <a:r>
              <a:rPr lang="cs-CZ" sz="2000" dirty="0"/>
              <a:t>Pokyn GŘ č. 21/2021, kterým se stanoví postup při uplatňování náhrady nákladů vzniklých při zásahu z důvodu vzniku újmy způsobené provozem vozidla (nikoli DN).</a:t>
            </a:r>
          </a:p>
          <a:p>
            <a:pPr marL="109728" indent="0">
              <a:buNone/>
            </a:pPr>
            <a:endParaRPr lang="cs-CZ" dirty="0"/>
          </a:p>
        </p:txBody>
      </p:sp>
      <p:sp>
        <p:nvSpPr>
          <p:cNvPr id="6" name="TextovéPole 5"/>
          <p:cNvSpPr txBox="1"/>
          <p:nvPr/>
        </p:nvSpPr>
        <p:spPr>
          <a:xfrm>
            <a:off x="7391864" y="6313104"/>
            <a:ext cx="4831712" cy="369332"/>
          </a:xfrm>
          <a:prstGeom prst="rect">
            <a:avLst/>
          </a:prstGeom>
          <a:noFill/>
        </p:spPr>
        <p:txBody>
          <a:bodyPr wrap="square" rtlCol="0">
            <a:spAutoFit/>
          </a:bodyPr>
          <a:lstStyle/>
          <a:p>
            <a:r>
              <a:rPr lang="cs-CZ" sz="900" b="1" dirty="0">
                <a:solidFill>
                  <a:schemeClr val="accent5"/>
                </a:solidFill>
              </a:rPr>
              <a:t>Ministerstvo vnitra – generální ředitelství Hasičského záchranného sboru	</a:t>
            </a:r>
            <a:br>
              <a:rPr lang="cs-CZ" sz="900" dirty="0">
                <a:solidFill>
                  <a:schemeClr val="accent5"/>
                </a:solidFill>
              </a:rPr>
            </a:br>
            <a:r>
              <a:rPr lang="cs-CZ" sz="900" dirty="0">
                <a:solidFill>
                  <a:schemeClr val="accent5"/>
                </a:solidFill>
              </a:rPr>
              <a:t>Kloknerova 26 - 148 01 Praha 414, pošt. přihrádka 69       </a:t>
            </a:r>
            <a:r>
              <a:rPr lang="cs-CZ" sz="900" u="sng" dirty="0">
                <a:solidFill>
                  <a:srgbClr val="FF9966"/>
                </a:solidFill>
                <a:hlinkClick r:id="rId3"/>
              </a:rPr>
              <a:t>www.hzscr.cz</a:t>
            </a:r>
            <a:endParaRPr lang="cs-CZ" sz="900" dirty="0">
              <a:solidFill>
                <a:srgbClr val="FF9966"/>
              </a:solidFill>
            </a:endParaRPr>
          </a:p>
        </p:txBody>
      </p:sp>
      <p:sp>
        <p:nvSpPr>
          <p:cNvPr id="3" name="Nadpis 2"/>
          <p:cNvSpPr>
            <a:spLocks noGrp="1"/>
          </p:cNvSpPr>
          <p:nvPr>
            <p:ph type="title"/>
          </p:nvPr>
        </p:nvSpPr>
        <p:spPr>
          <a:xfrm>
            <a:off x="623392" y="436551"/>
            <a:ext cx="10369152" cy="634082"/>
          </a:xfrm>
        </p:spPr>
        <p:txBody>
          <a:bodyPr>
            <a:normAutofit fontScale="90000"/>
          </a:bodyPr>
          <a:lstStyle/>
          <a:p>
            <a:r>
              <a:rPr lang="cs-CZ" dirty="0">
                <a:solidFill>
                  <a:srgbClr val="0066FF"/>
                </a:solidFill>
              </a:rPr>
              <a:t>ÚČTOVÁNÍ NÁHRAD</a:t>
            </a:r>
            <a:endParaRPr lang="cs-CZ" dirty="0">
              <a:solidFill>
                <a:srgbClr val="FF0000"/>
              </a:solidFill>
            </a:endParaRPr>
          </a:p>
        </p:txBody>
      </p:sp>
    </p:spTree>
    <p:extLst>
      <p:ext uri="{BB962C8B-B14F-4D97-AF65-F5344CB8AC3E}">
        <p14:creationId xmlns:p14="http://schemas.microsoft.com/office/powerpoint/2010/main" val="2688723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0616" y="6309320"/>
            <a:ext cx="266356" cy="373116"/>
          </a:xfrm>
          <a:prstGeom prst="rect">
            <a:avLst/>
          </a:prstGeom>
        </p:spPr>
      </p:pic>
      <p:sp>
        <p:nvSpPr>
          <p:cNvPr id="2" name="Zástupný symbol pro obsah 1"/>
          <p:cNvSpPr>
            <a:spLocks noGrp="1"/>
          </p:cNvSpPr>
          <p:nvPr>
            <p:ph idx="1"/>
          </p:nvPr>
        </p:nvSpPr>
        <p:spPr>
          <a:xfrm>
            <a:off x="335360" y="1144348"/>
            <a:ext cx="10988652" cy="5117961"/>
          </a:xfrm>
        </p:spPr>
        <p:txBody>
          <a:bodyPr>
            <a:normAutofit/>
          </a:bodyPr>
          <a:lstStyle/>
          <a:p>
            <a:pPr marL="109728" indent="0" algn="just">
              <a:buNone/>
            </a:pPr>
            <a:r>
              <a:rPr lang="cs-CZ" b="1" dirty="0">
                <a:solidFill>
                  <a:srgbClr val="FF0000"/>
                </a:solidFill>
              </a:rPr>
              <a:t>Vymáhání náhrady nákladů obecným správcem daně</a:t>
            </a:r>
            <a:endParaRPr lang="cs-CZ" sz="2000" dirty="0">
              <a:solidFill>
                <a:srgbClr val="FF0000"/>
              </a:solidFill>
            </a:endParaRPr>
          </a:p>
          <a:p>
            <a:pPr algn="just"/>
            <a:endParaRPr lang="cs-CZ" sz="2000" dirty="0"/>
          </a:p>
          <a:p>
            <a:pPr marL="109728" indent="0" algn="just">
              <a:buNone/>
            </a:pPr>
            <a:r>
              <a:rPr lang="cs-CZ" sz="2000" dirty="0"/>
              <a:t>Vymáhání náhrady nákladů zásahu obecným správcem daně se uplatní pouze v situaci podle § 44 odst. 1 písm. a) zákona o hasičském záchranném sboru (tj. úmyslná protiprávní jednání), pakliže osoba, která se dopustila úmyslného protiprávního jednání, neuhradí vzniklé náklady (tj. v návaznosti na rozhodnutí ze strany HZS ČR podle § 44 odst. 4 věta první zákona o hasičském záchranném sboru). </a:t>
            </a:r>
          </a:p>
          <a:p>
            <a:pPr algn="just"/>
            <a:endParaRPr lang="cs-CZ" sz="2000" dirty="0"/>
          </a:p>
          <a:p>
            <a:pPr marL="109728" indent="0" algn="just">
              <a:buNone/>
            </a:pPr>
            <a:r>
              <a:rPr lang="cs-CZ" sz="2000" dirty="0"/>
              <a:t>Příslušnost Celní správy k vymáhání těchto nákladů v návaznosti na § 44 odst. 4 zákona o hasičském záchranném sboru vyplývá dále z ustanovení § 8 odst. 1 písm. c) a odst. 2 zákona č. 17/2012 Sb., o Celní správě České republiky, ve znění pozdějších předpisů.</a:t>
            </a:r>
          </a:p>
          <a:p>
            <a:pPr marL="109728" indent="0" algn="just">
              <a:buNone/>
            </a:pPr>
            <a:endParaRPr lang="cs-CZ" dirty="0"/>
          </a:p>
          <a:p>
            <a:pPr marL="109728" indent="0">
              <a:buNone/>
            </a:pPr>
            <a:endParaRPr lang="cs-CZ" dirty="0"/>
          </a:p>
          <a:p>
            <a:pPr marL="109728" indent="0">
              <a:buNone/>
            </a:pPr>
            <a:endParaRPr lang="cs-CZ" dirty="0"/>
          </a:p>
        </p:txBody>
      </p:sp>
      <p:sp>
        <p:nvSpPr>
          <p:cNvPr id="6" name="TextovéPole 5"/>
          <p:cNvSpPr txBox="1"/>
          <p:nvPr/>
        </p:nvSpPr>
        <p:spPr>
          <a:xfrm>
            <a:off x="7391864" y="6313104"/>
            <a:ext cx="4831712" cy="369332"/>
          </a:xfrm>
          <a:prstGeom prst="rect">
            <a:avLst/>
          </a:prstGeom>
          <a:noFill/>
        </p:spPr>
        <p:txBody>
          <a:bodyPr wrap="square" rtlCol="0">
            <a:spAutoFit/>
          </a:bodyPr>
          <a:lstStyle/>
          <a:p>
            <a:r>
              <a:rPr lang="cs-CZ" sz="900" b="1" dirty="0">
                <a:solidFill>
                  <a:schemeClr val="accent5"/>
                </a:solidFill>
              </a:rPr>
              <a:t>Ministerstvo vnitra – generální ředitelství Hasičského záchranného sboru	</a:t>
            </a:r>
            <a:br>
              <a:rPr lang="cs-CZ" sz="900" dirty="0">
                <a:solidFill>
                  <a:schemeClr val="accent5"/>
                </a:solidFill>
              </a:rPr>
            </a:br>
            <a:r>
              <a:rPr lang="cs-CZ" sz="900" dirty="0">
                <a:solidFill>
                  <a:schemeClr val="accent5"/>
                </a:solidFill>
              </a:rPr>
              <a:t>Kloknerova 26 - 148 01 Praha 414, pošt. přihrádka 69       </a:t>
            </a:r>
            <a:r>
              <a:rPr lang="cs-CZ" sz="900" u="sng" dirty="0">
                <a:solidFill>
                  <a:srgbClr val="FF9966"/>
                </a:solidFill>
                <a:hlinkClick r:id="rId3"/>
              </a:rPr>
              <a:t>www.hzscr.cz</a:t>
            </a:r>
            <a:endParaRPr lang="cs-CZ" sz="900" dirty="0">
              <a:solidFill>
                <a:srgbClr val="FF9966"/>
              </a:solidFill>
            </a:endParaRPr>
          </a:p>
        </p:txBody>
      </p:sp>
      <p:sp>
        <p:nvSpPr>
          <p:cNvPr id="3" name="Nadpis 2"/>
          <p:cNvSpPr>
            <a:spLocks noGrp="1"/>
          </p:cNvSpPr>
          <p:nvPr>
            <p:ph type="title"/>
          </p:nvPr>
        </p:nvSpPr>
        <p:spPr>
          <a:xfrm>
            <a:off x="623392" y="436551"/>
            <a:ext cx="10369152" cy="634082"/>
          </a:xfrm>
        </p:spPr>
        <p:txBody>
          <a:bodyPr>
            <a:normAutofit fontScale="90000"/>
          </a:bodyPr>
          <a:lstStyle/>
          <a:p>
            <a:r>
              <a:rPr lang="cs-CZ" dirty="0">
                <a:solidFill>
                  <a:srgbClr val="0066FF"/>
                </a:solidFill>
              </a:rPr>
              <a:t>ÚČTOVÁNÍ NÁHRAD</a:t>
            </a:r>
            <a:endParaRPr lang="cs-CZ" dirty="0">
              <a:solidFill>
                <a:srgbClr val="FF0000"/>
              </a:solidFill>
            </a:endParaRPr>
          </a:p>
        </p:txBody>
      </p:sp>
    </p:spTree>
    <p:extLst>
      <p:ext uri="{BB962C8B-B14F-4D97-AF65-F5344CB8AC3E}">
        <p14:creationId xmlns:p14="http://schemas.microsoft.com/office/powerpoint/2010/main" val="224258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0616" y="6309320"/>
            <a:ext cx="266356" cy="373116"/>
          </a:xfrm>
          <a:prstGeom prst="rect">
            <a:avLst/>
          </a:prstGeom>
        </p:spPr>
      </p:pic>
      <p:sp>
        <p:nvSpPr>
          <p:cNvPr id="2" name="Zástupný symbol pro obsah 1"/>
          <p:cNvSpPr>
            <a:spLocks noGrp="1"/>
          </p:cNvSpPr>
          <p:nvPr>
            <p:ph idx="1"/>
          </p:nvPr>
        </p:nvSpPr>
        <p:spPr>
          <a:xfrm>
            <a:off x="335360" y="1144348"/>
            <a:ext cx="10988652" cy="5117961"/>
          </a:xfrm>
        </p:spPr>
        <p:txBody>
          <a:bodyPr>
            <a:normAutofit/>
          </a:bodyPr>
          <a:lstStyle/>
          <a:p>
            <a:pPr marL="109728" indent="0" algn="just">
              <a:buNone/>
            </a:pPr>
            <a:r>
              <a:rPr lang="cs-CZ" sz="2000" dirty="0"/>
              <a:t>V této souvislosti pouze upozorňujeme, že Celní správa tyto náklady podle zákona o hasičském záchranném sboru vymáhá za HZS ČR, nikoliv už za zřizovatele jednotky sboru dobrovolných hasičů obce. Jelikož zákon neřeší postup vymáhání těchto nákladů ze strany zřizovatele JSDH obce, uplatní se zde „obecná právní úprava“ – zde je však již vše plně v rukou zřizovatele JSDH obce (tj. i včetně cesty, jakou k vymožení vzniklých nákladů zvolí – např. správní exekuce, výkon rozhodnutí podle exekučního řádu nebo výkon rozhodnutí podle občanského soudního řádu).</a:t>
            </a:r>
          </a:p>
          <a:p>
            <a:pPr marL="109728" indent="0" algn="just">
              <a:buNone/>
            </a:pPr>
            <a:endParaRPr lang="cs-CZ" sz="2100" dirty="0"/>
          </a:p>
          <a:p>
            <a:pPr marL="109728" indent="0" algn="just">
              <a:buNone/>
            </a:pPr>
            <a:r>
              <a:rPr lang="cs-CZ" sz="2000" dirty="0"/>
              <a:t>Obdobný je pak i postup v případech podle § 44 odst. 1 písm. b) zákona o hasičském záchranném sboru (tj. dopravní nehoda), kde HZS ČR za zřizovatele JSDH obce toliko uplatňuje nárok u pojišťovny – tj. de facto zasílá pojišťovně vyplněný tiskopis. Případné vyvrácení právní domněnky založené v § 44 odst. 9 zákona o hasičském záchranném sboru ve věci nároku zřizovatele JSDH obce pojišťovnou (neuznání tohoto nároku) a tím vzniklý spor jde již mimo kompetence HZS ČR. </a:t>
            </a:r>
          </a:p>
          <a:p>
            <a:pPr marL="109728" indent="0">
              <a:buNone/>
            </a:pPr>
            <a:endParaRPr lang="cs-CZ" dirty="0"/>
          </a:p>
        </p:txBody>
      </p:sp>
      <p:sp>
        <p:nvSpPr>
          <p:cNvPr id="6" name="TextovéPole 5"/>
          <p:cNvSpPr txBox="1"/>
          <p:nvPr/>
        </p:nvSpPr>
        <p:spPr>
          <a:xfrm>
            <a:off x="7391864" y="6313104"/>
            <a:ext cx="4831712" cy="369332"/>
          </a:xfrm>
          <a:prstGeom prst="rect">
            <a:avLst/>
          </a:prstGeom>
          <a:noFill/>
        </p:spPr>
        <p:txBody>
          <a:bodyPr wrap="square" rtlCol="0">
            <a:spAutoFit/>
          </a:bodyPr>
          <a:lstStyle/>
          <a:p>
            <a:r>
              <a:rPr lang="cs-CZ" sz="900" b="1" dirty="0">
                <a:solidFill>
                  <a:schemeClr val="accent5"/>
                </a:solidFill>
              </a:rPr>
              <a:t>Ministerstvo vnitra – generální ředitelství Hasičského záchranného sboru	</a:t>
            </a:r>
            <a:br>
              <a:rPr lang="cs-CZ" sz="900" dirty="0">
                <a:solidFill>
                  <a:schemeClr val="accent5"/>
                </a:solidFill>
              </a:rPr>
            </a:br>
            <a:r>
              <a:rPr lang="cs-CZ" sz="900" dirty="0">
                <a:solidFill>
                  <a:schemeClr val="accent5"/>
                </a:solidFill>
              </a:rPr>
              <a:t>Kloknerova 26 - 148 01 Praha 414, pošt. přihrádka 69       </a:t>
            </a:r>
            <a:r>
              <a:rPr lang="cs-CZ" sz="900" u="sng" dirty="0">
                <a:solidFill>
                  <a:srgbClr val="FF9966"/>
                </a:solidFill>
                <a:hlinkClick r:id="rId3"/>
              </a:rPr>
              <a:t>www.hzscr.cz</a:t>
            </a:r>
            <a:endParaRPr lang="cs-CZ" sz="900" dirty="0">
              <a:solidFill>
                <a:srgbClr val="FF9966"/>
              </a:solidFill>
            </a:endParaRPr>
          </a:p>
        </p:txBody>
      </p:sp>
      <p:sp>
        <p:nvSpPr>
          <p:cNvPr id="3" name="Nadpis 2"/>
          <p:cNvSpPr>
            <a:spLocks noGrp="1"/>
          </p:cNvSpPr>
          <p:nvPr>
            <p:ph type="title"/>
          </p:nvPr>
        </p:nvSpPr>
        <p:spPr>
          <a:xfrm>
            <a:off x="623392" y="436551"/>
            <a:ext cx="10369152" cy="634082"/>
          </a:xfrm>
        </p:spPr>
        <p:txBody>
          <a:bodyPr>
            <a:normAutofit fontScale="90000"/>
          </a:bodyPr>
          <a:lstStyle/>
          <a:p>
            <a:r>
              <a:rPr lang="cs-CZ" dirty="0">
                <a:solidFill>
                  <a:srgbClr val="0066FF"/>
                </a:solidFill>
              </a:rPr>
              <a:t>ÚČTOVÁNÍ NÁHRAD</a:t>
            </a:r>
            <a:endParaRPr lang="cs-CZ" dirty="0">
              <a:solidFill>
                <a:srgbClr val="FF0000"/>
              </a:solidFill>
            </a:endParaRPr>
          </a:p>
        </p:txBody>
      </p:sp>
    </p:spTree>
    <p:extLst>
      <p:ext uri="{BB962C8B-B14F-4D97-AF65-F5344CB8AC3E}">
        <p14:creationId xmlns:p14="http://schemas.microsoft.com/office/powerpoint/2010/main" val="278253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0616" y="6309320"/>
            <a:ext cx="266356" cy="373116"/>
          </a:xfrm>
          <a:prstGeom prst="rect">
            <a:avLst/>
          </a:prstGeom>
        </p:spPr>
      </p:pic>
      <p:sp>
        <p:nvSpPr>
          <p:cNvPr id="2" name="Zástupný symbol pro obsah 1"/>
          <p:cNvSpPr>
            <a:spLocks noGrp="1"/>
          </p:cNvSpPr>
          <p:nvPr>
            <p:ph idx="1"/>
          </p:nvPr>
        </p:nvSpPr>
        <p:spPr>
          <a:xfrm>
            <a:off x="335360" y="1144348"/>
            <a:ext cx="10988652" cy="5117961"/>
          </a:xfrm>
        </p:spPr>
        <p:txBody>
          <a:bodyPr>
            <a:normAutofit/>
          </a:bodyPr>
          <a:lstStyle/>
          <a:p>
            <a:pPr lvl="0" algn="just"/>
            <a:r>
              <a:rPr lang="cs-CZ" sz="2000" dirty="0"/>
              <a:t>Pojistitel hradí z pojištění odpovědnosti z provozu vozidla náklady při zásahu u škodní události způsobené provozem vozidla, jedná-li se o zásah v souvislosti se škodou z POV. </a:t>
            </a:r>
          </a:p>
          <a:p>
            <a:pPr marL="109728" lvl="0" indent="0" algn="just">
              <a:buNone/>
            </a:pPr>
            <a:endParaRPr lang="cs-CZ" sz="2000" dirty="0"/>
          </a:p>
          <a:p>
            <a:pPr lvl="0" algn="just"/>
            <a:r>
              <a:rPr lang="cs-CZ" sz="2000" dirty="0"/>
              <a:t>Pojistitel není oprávněn zkracovat délku zásahu, snižovat počet zasahujících jednotek ani rozdělovat zásah na část směřující ke škůdci!</a:t>
            </a:r>
          </a:p>
          <a:p>
            <a:pPr marL="109728" indent="0" algn="just">
              <a:buNone/>
            </a:pPr>
            <a:endParaRPr lang="cs-CZ" sz="2000" dirty="0"/>
          </a:p>
          <a:p>
            <a:pPr lvl="0" algn="just"/>
            <a:r>
              <a:rPr lang="cs-CZ" sz="2000" dirty="0"/>
              <a:t>Jestliže alespoň jedna z činností při zásahu splňuje daný legislativní rámec, je celý zásah hrazen jako celek! </a:t>
            </a:r>
          </a:p>
          <a:p>
            <a:pPr marL="109728" indent="0" algn="just">
              <a:buNone/>
            </a:pPr>
            <a:endParaRPr lang="cs-CZ" sz="2000" dirty="0"/>
          </a:p>
          <a:p>
            <a:pPr lvl="0" algn="just"/>
            <a:r>
              <a:rPr lang="cs-CZ" sz="2000" dirty="0"/>
              <a:t>Aby byly náklady zásahu uhrazeny, musí existovat alespoň jedna činnost, která zakládá právo na úhradu nákladů zásahu, tj. bezprostřední ohrožení života, zdraví, majetku nebo životního prostředí, eventuálně množství unikajících NL nad 5 l.</a:t>
            </a:r>
          </a:p>
          <a:p>
            <a:pPr marL="109728" indent="0">
              <a:buNone/>
            </a:pPr>
            <a:endParaRPr lang="cs-CZ" dirty="0"/>
          </a:p>
        </p:txBody>
      </p:sp>
      <p:sp>
        <p:nvSpPr>
          <p:cNvPr id="6" name="TextovéPole 5"/>
          <p:cNvSpPr txBox="1"/>
          <p:nvPr/>
        </p:nvSpPr>
        <p:spPr>
          <a:xfrm>
            <a:off x="7391864" y="6313104"/>
            <a:ext cx="4831712" cy="369332"/>
          </a:xfrm>
          <a:prstGeom prst="rect">
            <a:avLst/>
          </a:prstGeom>
          <a:noFill/>
        </p:spPr>
        <p:txBody>
          <a:bodyPr wrap="square" rtlCol="0">
            <a:spAutoFit/>
          </a:bodyPr>
          <a:lstStyle/>
          <a:p>
            <a:r>
              <a:rPr lang="cs-CZ" sz="900" b="1" dirty="0">
                <a:solidFill>
                  <a:schemeClr val="accent5"/>
                </a:solidFill>
              </a:rPr>
              <a:t>Ministerstvo vnitra – generální ředitelství Hasičského záchranného sboru	</a:t>
            </a:r>
            <a:br>
              <a:rPr lang="cs-CZ" sz="900" dirty="0">
                <a:solidFill>
                  <a:schemeClr val="accent5"/>
                </a:solidFill>
              </a:rPr>
            </a:br>
            <a:r>
              <a:rPr lang="cs-CZ" sz="900" dirty="0">
                <a:solidFill>
                  <a:schemeClr val="accent5"/>
                </a:solidFill>
              </a:rPr>
              <a:t>Kloknerova 26 - 148 01 Praha 414, pošt. přihrádka 69       </a:t>
            </a:r>
            <a:r>
              <a:rPr lang="cs-CZ" sz="900" u="sng" dirty="0">
                <a:solidFill>
                  <a:srgbClr val="FF9966"/>
                </a:solidFill>
                <a:hlinkClick r:id="rId3"/>
              </a:rPr>
              <a:t>www.hzscr.cz</a:t>
            </a:r>
            <a:endParaRPr lang="cs-CZ" sz="900" dirty="0">
              <a:solidFill>
                <a:srgbClr val="FF9966"/>
              </a:solidFill>
            </a:endParaRPr>
          </a:p>
        </p:txBody>
      </p:sp>
      <p:sp>
        <p:nvSpPr>
          <p:cNvPr id="3" name="Nadpis 2"/>
          <p:cNvSpPr>
            <a:spLocks noGrp="1"/>
          </p:cNvSpPr>
          <p:nvPr>
            <p:ph type="title"/>
          </p:nvPr>
        </p:nvSpPr>
        <p:spPr>
          <a:xfrm>
            <a:off x="623392" y="436551"/>
            <a:ext cx="10369152" cy="634082"/>
          </a:xfrm>
        </p:spPr>
        <p:txBody>
          <a:bodyPr>
            <a:normAutofit fontScale="90000"/>
          </a:bodyPr>
          <a:lstStyle/>
          <a:p>
            <a:r>
              <a:rPr lang="cs-CZ" dirty="0">
                <a:solidFill>
                  <a:srgbClr val="0066FF"/>
                </a:solidFill>
              </a:rPr>
              <a:t>ÚČTOVÁNÍ NÁHRAD</a:t>
            </a:r>
            <a:endParaRPr lang="cs-CZ" dirty="0">
              <a:solidFill>
                <a:srgbClr val="FF0000"/>
              </a:solidFill>
            </a:endParaRPr>
          </a:p>
        </p:txBody>
      </p:sp>
    </p:spTree>
    <p:extLst>
      <p:ext uri="{BB962C8B-B14F-4D97-AF65-F5344CB8AC3E}">
        <p14:creationId xmlns:p14="http://schemas.microsoft.com/office/powerpoint/2010/main" val="399414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0616" y="6309320"/>
            <a:ext cx="266356" cy="373116"/>
          </a:xfrm>
          <a:prstGeom prst="rect">
            <a:avLst/>
          </a:prstGeom>
        </p:spPr>
      </p:pic>
      <p:sp>
        <p:nvSpPr>
          <p:cNvPr id="2" name="Zástupný symbol pro obsah 1"/>
          <p:cNvSpPr>
            <a:spLocks noGrp="1"/>
          </p:cNvSpPr>
          <p:nvPr>
            <p:ph idx="1"/>
          </p:nvPr>
        </p:nvSpPr>
        <p:spPr>
          <a:xfrm>
            <a:off x="335360" y="1144348"/>
            <a:ext cx="10988652" cy="5117961"/>
          </a:xfrm>
        </p:spPr>
        <p:txBody>
          <a:bodyPr>
            <a:normAutofit/>
          </a:bodyPr>
          <a:lstStyle/>
          <a:p>
            <a:pPr marL="109728" lvl="0" indent="0" algn="just">
              <a:buNone/>
            </a:pPr>
            <a:r>
              <a:rPr lang="cs-CZ" sz="2000" b="1" dirty="0">
                <a:solidFill>
                  <a:srgbClr val="FF0000"/>
                </a:solidFill>
              </a:rPr>
              <a:t>Klíčová slova – nová</a:t>
            </a:r>
            <a:endParaRPr lang="cs-CZ" sz="2000" dirty="0">
              <a:solidFill>
                <a:srgbClr val="FF0000"/>
              </a:solidFill>
            </a:endParaRPr>
          </a:p>
          <a:p>
            <a:pPr marL="109728" indent="0" algn="just">
              <a:buNone/>
            </a:pPr>
            <a:endParaRPr lang="cs-CZ" sz="2000" dirty="0"/>
          </a:p>
          <a:p>
            <a:pPr marL="109728" indent="0" algn="just">
              <a:buNone/>
            </a:pPr>
            <a:r>
              <a:rPr lang="cs-CZ" sz="2000" dirty="0"/>
              <a:t>Zpracován materiál aktualizace původních klíčových slov </a:t>
            </a:r>
          </a:p>
          <a:p>
            <a:pPr algn="just"/>
            <a:endParaRPr lang="cs-CZ" sz="2000" dirty="0"/>
          </a:p>
          <a:p>
            <a:pPr algn="just"/>
            <a:r>
              <a:rPr lang="cs-CZ" sz="2000" dirty="0"/>
              <a:t>reflektuje praktické zkušenosti</a:t>
            </a:r>
          </a:p>
          <a:p>
            <a:pPr algn="just"/>
            <a:r>
              <a:rPr lang="cs-CZ" sz="2000" dirty="0"/>
              <a:t>prošel několika koly připomínek ze strany HZS krajů (prostřednictvím krajských garantů) i  dotčených pojišťoven</a:t>
            </a:r>
          </a:p>
          <a:p>
            <a:pPr algn="just"/>
            <a:r>
              <a:rPr lang="cs-CZ" sz="2000" dirty="0"/>
              <a:t>kromě upřesnění definic původních klíčových slov obsahuje také metodická doporučení </a:t>
            </a:r>
          </a:p>
          <a:p>
            <a:pPr marL="109728" indent="0">
              <a:buNone/>
            </a:pPr>
            <a:endParaRPr lang="cs-CZ" dirty="0"/>
          </a:p>
        </p:txBody>
      </p:sp>
      <p:sp>
        <p:nvSpPr>
          <p:cNvPr id="6" name="TextovéPole 5"/>
          <p:cNvSpPr txBox="1"/>
          <p:nvPr/>
        </p:nvSpPr>
        <p:spPr>
          <a:xfrm>
            <a:off x="7391864" y="6313104"/>
            <a:ext cx="4831712" cy="369332"/>
          </a:xfrm>
          <a:prstGeom prst="rect">
            <a:avLst/>
          </a:prstGeom>
          <a:noFill/>
        </p:spPr>
        <p:txBody>
          <a:bodyPr wrap="square" rtlCol="0">
            <a:spAutoFit/>
          </a:bodyPr>
          <a:lstStyle/>
          <a:p>
            <a:r>
              <a:rPr lang="cs-CZ" sz="900" b="1" dirty="0">
                <a:solidFill>
                  <a:schemeClr val="accent5"/>
                </a:solidFill>
              </a:rPr>
              <a:t>Ministerstvo vnitra – generální ředitelství Hasičského záchranného sboru	</a:t>
            </a:r>
            <a:br>
              <a:rPr lang="cs-CZ" sz="900" dirty="0">
                <a:solidFill>
                  <a:schemeClr val="accent5"/>
                </a:solidFill>
              </a:rPr>
            </a:br>
            <a:r>
              <a:rPr lang="cs-CZ" sz="900" dirty="0">
                <a:solidFill>
                  <a:schemeClr val="accent5"/>
                </a:solidFill>
              </a:rPr>
              <a:t>Kloknerova 26 - 148 01 Praha 414, pošt. přihrádka 69       </a:t>
            </a:r>
            <a:r>
              <a:rPr lang="cs-CZ" sz="900" u="sng" dirty="0">
                <a:solidFill>
                  <a:srgbClr val="FF9966"/>
                </a:solidFill>
                <a:hlinkClick r:id="rId3"/>
              </a:rPr>
              <a:t>www.hzscr.cz</a:t>
            </a:r>
            <a:endParaRPr lang="cs-CZ" sz="900" dirty="0">
              <a:solidFill>
                <a:srgbClr val="FF9966"/>
              </a:solidFill>
            </a:endParaRPr>
          </a:p>
        </p:txBody>
      </p:sp>
      <p:sp>
        <p:nvSpPr>
          <p:cNvPr id="3" name="Nadpis 2"/>
          <p:cNvSpPr>
            <a:spLocks noGrp="1"/>
          </p:cNvSpPr>
          <p:nvPr>
            <p:ph type="title"/>
          </p:nvPr>
        </p:nvSpPr>
        <p:spPr>
          <a:xfrm>
            <a:off x="623392" y="436551"/>
            <a:ext cx="10369152" cy="634082"/>
          </a:xfrm>
        </p:spPr>
        <p:txBody>
          <a:bodyPr>
            <a:normAutofit fontScale="90000"/>
          </a:bodyPr>
          <a:lstStyle/>
          <a:p>
            <a:r>
              <a:rPr lang="cs-CZ" dirty="0">
                <a:solidFill>
                  <a:srgbClr val="0066FF"/>
                </a:solidFill>
              </a:rPr>
              <a:t>ÚČTOVÁNÍ NÁHRAD</a:t>
            </a:r>
            <a:endParaRPr lang="cs-CZ" dirty="0">
              <a:solidFill>
                <a:srgbClr val="FF0000"/>
              </a:solidFill>
            </a:endParaRPr>
          </a:p>
        </p:txBody>
      </p:sp>
    </p:spTree>
    <p:extLst>
      <p:ext uri="{BB962C8B-B14F-4D97-AF65-F5344CB8AC3E}">
        <p14:creationId xmlns:p14="http://schemas.microsoft.com/office/powerpoint/2010/main" val="215269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0616" y="6309320"/>
            <a:ext cx="266356" cy="373116"/>
          </a:xfrm>
          <a:prstGeom prst="rect">
            <a:avLst/>
          </a:prstGeom>
        </p:spPr>
      </p:pic>
      <p:pic>
        <p:nvPicPr>
          <p:cNvPr id="7" name="Zástupný symbol pro obsah 6"/>
          <p:cNvPicPr>
            <a:picLocks noGrp="1" noChangeAspect="1"/>
          </p:cNvPicPr>
          <p:nvPr>
            <p:ph idx="1"/>
          </p:nvPr>
        </p:nvPicPr>
        <p:blipFill>
          <a:blip r:embed="rId3"/>
          <a:stretch>
            <a:fillRect/>
          </a:stretch>
        </p:blipFill>
        <p:spPr>
          <a:xfrm>
            <a:off x="623392" y="1268760"/>
            <a:ext cx="6912768" cy="4824536"/>
          </a:xfrm>
          <a:prstGeom prst="rect">
            <a:avLst/>
          </a:prstGeom>
        </p:spPr>
      </p:pic>
      <p:sp>
        <p:nvSpPr>
          <p:cNvPr id="6" name="TextovéPole 5"/>
          <p:cNvSpPr txBox="1"/>
          <p:nvPr/>
        </p:nvSpPr>
        <p:spPr>
          <a:xfrm>
            <a:off x="7391864" y="6313104"/>
            <a:ext cx="4831712" cy="369332"/>
          </a:xfrm>
          <a:prstGeom prst="rect">
            <a:avLst/>
          </a:prstGeom>
          <a:noFill/>
        </p:spPr>
        <p:txBody>
          <a:bodyPr wrap="square" rtlCol="0">
            <a:spAutoFit/>
          </a:bodyPr>
          <a:lstStyle/>
          <a:p>
            <a:r>
              <a:rPr lang="cs-CZ" sz="900" b="1" dirty="0">
                <a:solidFill>
                  <a:schemeClr val="accent5"/>
                </a:solidFill>
              </a:rPr>
              <a:t>Ministerstvo vnitra – generální ředitelství Hasičského záchranného sboru	</a:t>
            </a:r>
            <a:br>
              <a:rPr lang="cs-CZ" sz="900" dirty="0">
                <a:solidFill>
                  <a:schemeClr val="accent5"/>
                </a:solidFill>
              </a:rPr>
            </a:br>
            <a:r>
              <a:rPr lang="cs-CZ" sz="900" dirty="0">
                <a:solidFill>
                  <a:schemeClr val="accent5"/>
                </a:solidFill>
              </a:rPr>
              <a:t>Kloknerova 26 - 148 01 Praha 414, pošt. přihrádka 69       </a:t>
            </a:r>
            <a:r>
              <a:rPr lang="cs-CZ" sz="900" u="sng" dirty="0">
                <a:solidFill>
                  <a:srgbClr val="FF9966"/>
                </a:solidFill>
                <a:hlinkClick r:id="rId4"/>
              </a:rPr>
              <a:t>www.hzscr.cz</a:t>
            </a:r>
            <a:endParaRPr lang="cs-CZ" sz="900" dirty="0">
              <a:solidFill>
                <a:srgbClr val="FF9966"/>
              </a:solidFill>
            </a:endParaRPr>
          </a:p>
        </p:txBody>
      </p:sp>
      <p:sp>
        <p:nvSpPr>
          <p:cNvPr id="3" name="Nadpis 2"/>
          <p:cNvSpPr>
            <a:spLocks noGrp="1"/>
          </p:cNvSpPr>
          <p:nvPr>
            <p:ph type="title"/>
          </p:nvPr>
        </p:nvSpPr>
        <p:spPr>
          <a:xfrm>
            <a:off x="623392" y="436551"/>
            <a:ext cx="10369152" cy="634082"/>
          </a:xfrm>
        </p:spPr>
        <p:txBody>
          <a:bodyPr>
            <a:normAutofit fontScale="90000"/>
          </a:bodyPr>
          <a:lstStyle/>
          <a:p>
            <a:r>
              <a:rPr lang="cs-CZ" dirty="0">
                <a:solidFill>
                  <a:srgbClr val="0066FF"/>
                </a:solidFill>
              </a:rPr>
              <a:t>ÚČTOVÁNÍ NÁHRAD</a:t>
            </a:r>
            <a:endParaRPr lang="cs-CZ" dirty="0">
              <a:solidFill>
                <a:srgbClr val="FF0000"/>
              </a:solidFill>
            </a:endParaRPr>
          </a:p>
        </p:txBody>
      </p:sp>
      <p:pic>
        <p:nvPicPr>
          <p:cNvPr id="8" name="Obrázek 7"/>
          <p:cNvPicPr>
            <a:picLocks noChangeAspect="1"/>
          </p:cNvPicPr>
          <p:nvPr/>
        </p:nvPicPr>
        <p:blipFill>
          <a:blip r:embed="rId5"/>
          <a:stretch>
            <a:fillRect/>
          </a:stretch>
        </p:blipFill>
        <p:spPr>
          <a:xfrm>
            <a:off x="5159896" y="1268760"/>
            <a:ext cx="6912768" cy="4884488"/>
          </a:xfrm>
          <a:prstGeom prst="rect">
            <a:avLst/>
          </a:prstGeom>
        </p:spPr>
      </p:pic>
    </p:spTree>
    <p:extLst>
      <p:ext uri="{BB962C8B-B14F-4D97-AF65-F5344CB8AC3E}">
        <p14:creationId xmlns:p14="http://schemas.microsoft.com/office/powerpoint/2010/main" val="1880264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luk">
  <a:themeElements>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Shluk">
  <a:themeElements>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15922</TotalTime>
  <Words>1716</Words>
  <Application>Microsoft Office PowerPoint</Application>
  <PresentationFormat>Širokoúhlá obrazovka</PresentationFormat>
  <Paragraphs>111</Paragraphs>
  <Slides>16</Slides>
  <Notes>0</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16</vt:i4>
      </vt:variant>
    </vt:vector>
  </HeadingPairs>
  <TitlesOfParts>
    <vt:vector size="25" baseType="lpstr">
      <vt:lpstr>Arial</vt:lpstr>
      <vt:lpstr>Calibri</vt:lpstr>
      <vt:lpstr>Lucida Sans Unicode</vt:lpstr>
      <vt:lpstr>Times New Roman</vt:lpstr>
      <vt:lpstr>Verdana</vt:lpstr>
      <vt:lpstr>Wingdings 2</vt:lpstr>
      <vt:lpstr>Wingdings 3</vt:lpstr>
      <vt:lpstr>Shluk</vt:lpstr>
      <vt:lpstr>1_Shluk</vt:lpstr>
      <vt:lpstr>Úhrady za zásah u DN ------------ nové ML Bojového řádu</vt:lpstr>
      <vt:lpstr>ÚČTOVÁNÍ NÁHRAD</vt:lpstr>
      <vt:lpstr>ÚČTOVÁNÍ NÁHRAD</vt:lpstr>
      <vt:lpstr>ÚČTOVÁNÍ NÁHRAD</vt:lpstr>
      <vt:lpstr>ÚČTOVÁNÍ NÁHRAD</vt:lpstr>
      <vt:lpstr>ÚČTOVÁNÍ NÁHRAD</vt:lpstr>
      <vt:lpstr>ÚČTOVÁNÍ NÁHRAD</vt:lpstr>
      <vt:lpstr>ÚČTOVÁNÍ NÁHRAD</vt:lpstr>
      <vt:lpstr>ÚČTOVÁNÍ NÁHRAD</vt:lpstr>
      <vt:lpstr>ÚČTOVÁNÍ NÁHRAD</vt:lpstr>
      <vt:lpstr>ÚČTOVÁNÍ NÁHRAD</vt:lpstr>
      <vt:lpstr>ÚČTOVÁNÍ NÁHRAD</vt:lpstr>
      <vt:lpstr>ÚČTOVÁNÍ NÁHRAD</vt:lpstr>
      <vt:lpstr>METODICKÉ LISTY BOJOVÉHO ŘÁDU</vt:lpstr>
      <vt:lpstr>METODICKÉ LISTY BOJOVÉHO ŘÁDU</vt:lpstr>
      <vt:lpstr> </vt:lpstr>
    </vt:vector>
  </TitlesOfParts>
  <Company>MV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zadinafrantisek</dc:creator>
  <cp:lastModifiedBy>Holeček Radek</cp:lastModifiedBy>
  <cp:revision>1115</cp:revision>
  <dcterms:created xsi:type="dcterms:W3CDTF">2013-01-21T14:36:31Z</dcterms:created>
  <dcterms:modified xsi:type="dcterms:W3CDTF">2023-10-10T07:47:52Z</dcterms:modified>
</cp:coreProperties>
</file>