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2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4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7" r:id="rId2"/>
    <p:sldId id="453" r:id="rId3"/>
    <p:sldId id="400" r:id="rId4"/>
    <p:sldId id="440" r:id="rId5"/>
    <p:sldId id="439" r:id="rId6"/>
    <p:sldId id="447" r:id="rId7"/>
    <p:sldId id="438" r:id="rId8"/>
    <p:sldId id="442" r:id="rId9"/>
    <p:sldId id="443" r:id="rId10"/>
    <p:sldId id="444" r:id="rId11"/>
    <p:sldId id="454" r:id="rId12"/>
    <p:sldId id="445" r:id="rId13"/>
    <p:sldId id="446" r:id="rId14"/>
    <p:sldId id="448" r:id="rId15"/>
    <p:sldId id="455" r:id="rId16"/>
    <p:sldId id="456" r:id="rId17"/>
    <p:sldId id="270" r:id="rId18"/>
  </p:sldIdLst>
  <p:sldSz cx="12192000" cy="6858000"/>
  <p:notesSz cx="12192000" cy="6858000"/>
  <p:defaultTextStyle>
    <a:defPPr>
      <a:defRPr lang="cs-CZ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54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delnikovahana\Desktop\cbrn%20hazmat\&#250;nikl&#233;%20l&#225;tky%20u%20&#250;nik&#367;%20l&#225;te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delnikovahana\Desktop\cbrn%20hazmat\&#250;nikl&#233;%20l&#225;tky%20u%20&#250;nik&#367;%20l&#225;tek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delnikovahana\Desktop\cbrn%20hazmat\&#250;nikl&#233;%20l&#225;tky%20u%20&#250;nik&#367;%20l&#225;tek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delnikovahana\Desktop\cbrn%20hazmat\&#250;nikl&#233;%20l&#225;tky%20u%20&#250;nik&#367;%20l&#225;tek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delnikovahana\Desktop\cbrn%20hazmat\&#250;nikl&#233;%20l&#225;tky%20u%20&#250;nik&#367;%20l&#225;tek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ISK_Z\Odbor%20IZS%20a%20VS\fotovoltaika_baterie\data%20pp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delnikovahana\Desktop\cbrn%20hazmat\&#250;nikl&#233;%20l&#225;tky%20u%20&#250;nik&#367;%20l&#225;tek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delnikovahana\Desktop\cbrn%20hazmat\&#250;nikl&#233;%20l&#225;tky%20u%20&#250;nik&#367;%20l&#225;tek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delnikovahana\Desktop\cbrn%20hazmat\&#250;nikl&#233;%20l&#225;tky%20u%20&#250;nik&#367;%20l&#225;tek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delnikovahana\Desktop\cbrn%20hazmat\&#250;nikl&#233;%20l&#225;tky%20u%20&#250;nik&#367;%20l&#225;tek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delnikovahana\Desktop\cbrn%20hazmat\&#250;nikl&#233;%20l&#225;tky%20u%20&#250;nik&#367;%20l&#225;tek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delnikovahana\Desktop\cbrn%20hazmat\&#250;nikl&#233;%20l&#225;tky%20u%20&#250;nik&#367;%20l&#225;tek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delnikovahana\Desktop\cbrn%20hazmat\&#250;nikl&#233;%20l&#225;tky%20u%20&#250;nik&#367;%20l&#225;tek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008956477528452"/>
          <c:y val="2.2418124175877302E-3"/>
          <c:w val="0.31260312944523472"/>
          <c:h val="0.512727556102155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008956477528452"/>
          <c:y val="2.2418124175877302E-3"/>
          <c:w val="0.31260312944523472"/>
          <c:h val="0.512727556102155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008956477528452"/>
          <c:y val="2.2418124175877302E-3"/>
          <c:w val="0.31260312944523472"/>
          <c:h val="0.512727556102155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008956477528452"/>
          <c:y val="2.2418124175877302E-3"/>
          <c:w val="0.31260312944523472"/>
          <c:h val="0.512727556102155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008956477528452"/>
          <c:y val="2.2418124175877302E-3"/>
          <c:w val="0.31260312944523472"/>
          <c:h val="0.512727556102155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'události elektroauta+hybridy'!$A$3</c:f>
              <c:strCache>
                <c:ptCount val="1"/>
                <c:pt idx="0">
                  <c:v>Dopravní nehody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'události elektroauta+hybridy'!$B$3:$J$3</c:f>
              <c:numCache>
                <c:formatCode>General</c:formatCode>
                <c:ptCount val="9"/>
                <c:pt idx="0">
                  <c:v>24</c:v>
                </c:pt>
                <c:pt idx="1">
                  <c:v>29</c:v>
                </c:pt>
                <c:pt idx="2">
                  <c:v>28</c:v>
                </c:pt>
                <c:pt idx="3">
                  <c:v>36</c:v>
                </c:pt>
                <c:pt idx="4">
                  <c:v>53</c:v>
                </c:pt>
                <c:pt idx="5">
                  <c:v>66</c:v>
                </c:pt>
                <c:pt idx="6">
                  <c:v>98</c:v>
                </c:pt>
                <c:pt idx="7">
                  <c:v>138</c:v>
                </c:pt>
                <c:pt idx="8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B5-42CC-8BCA-C947568D76B1}"/>
            </c:ext>
          </c:extLst>
        </c:ser>
        <c:ser>
          <c:idx val="2"/>
          <c:order val="2"/>
          <c:tx>
            <c:strRef>
              <c:f>'události elektroauta+hybridy'!$A$4</c:f>
              <c:strCache>
                <c:ptCount val="1"/>
                <c:pt idx="0">
                  <c:v>Požáry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'události elektroauta+hybridy'!$B$4:$J$4</c:f>
              <c:numCache>
                <c:formatCode>General</c:formatCode>
                <c:ptCount val="9"/>
                <c:pt idx="0">
                  <c:v>6</c:v>
                </c:pt>
                <c:pt idx="1">
                  <c:v>5</c:v>
                </c:pt>
                <c:pt idx="2">
                  <c:v>1</c:v>
                </c:pt>
                <c:pt idx="3">
                  <c:v>5</c:v>
                </c:pt>
                <c:pt idx="4">
                  <c:v>5</c:v>
                </c:pt>
                <c:pt idx="5">
                  <c:v>4</c:v>
                </c:pt>
                <c:pt idx="6">
                  <c:v>8</c:v>
                </c:pt>
                <c:pt idx="7">
                  <c:v>13</c:v>
                </c:pt>
                <c:pt idx="8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B5-42CC-8BCA-C947568D76B1}"/>
            </c:ext>
          </c:extLst>
        </c:ser>
        <c:ser>
          <c:idx val="3"/>
          <c:order val="3"/>
          <c:tx>
            <c:strRef>
              <c:f>'události elektroauta+hybridy'!$A$5</c:f>
              <c:strCache>
                <c:ptCount val="1"/>
                <c:pt idx="0">
                  <c:v>Další události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'události elektroauta+hybridy'!$B$5:$J$5</c:f>
              <c:numCache>
                <c:formatCode>General</c:formatCode>
                <c:ptCount val="9"/>
                <c:pt idx="0">
                  <c:v>3</c:v>
                </c:pt>
                <c:pt idx="1">
                  <c:v>6</c:v>
                </c:pt>
                <c:pt idx="2">
                  <c:v>3</c:v>
                </c:pt>
                <c:pt idx="3">
                  <c:v>6</c:v>
                </c:pt>
                <c:pt idx="4">
                  <c:v>9</c:v>
                </c:pt>
                <c:pt idx="5">
                  <c:v>9</c:v>
                </c:pt>
                <c:pt idx="6">
                  <c:v>11</c:v>
                </c:pt>
                <c:pt idx="7">
                  <c:v>24</c:v>
                </c:pt>
                <c:pt idx="8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B5-42CC-8BCA-C947568D76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479610288"/>
        <c:axId val="479608320"/>
      </c:barChart>
      <c:lineChart>
        <c:grouping val="standard"/>
        <c:varyColors val="0"/>
        <c:ser>
          <c:idx val="0"/>
          <c:order val="0"/>
          <c:tx>
            <c:strRef>
              <c:f>'události elektroauta+hybridy'!$A$2</c:f>
              <c:strCache>
                <c:ptCount val="1"/>
                <c:pt idx="0">
                  <c:v>Počet událostí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'události elektroauta+hybridy'!$B$1:$J$1</c:f>
              <c:strCach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strCache>
            </c:strRef>
          </c:cat>
          <c:val>
            <c:numRef>
              <c:f>'události elektroauta+hybridy'!$B$2:$J$2</c:f>
              <c:numCache>
                <c:formatCode>General</c:formatCode>
                <c:ptCount val="9"/>
                <c:pt idx="0">
                  <c:v>33</c:v>
                </c:pt>
                <c:pt idx="1">
                  <c:v>40</c:v>
                </c:pt>
                <c:pt idx="2">
                  <c:v>32</c:v>
                </c:pt>
                <c:pt idx="3">
                  <c:v>47</c:v>
                </c:pt>
                <c:pt idx="4">
                  <c:v>67</c:v>
                </c:pt>
                <c:pt idx="5">
                  <c:v>79</c:v>
                </c:pt>
                <c:pt idx="6">
                  <c:v>117</c:v>
                </c:pt>
                <c:pt idx="7">
                  <c:v>175</c:v>
                </c:pt>
                <c:pt idx="8">
                  <c:v>260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BB5-42CC-8BCA-C947568D76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9610288"/>
        <c:axId val="479608320"/>
      </c:lineChart>
      <c:catAx>
        <c:axId val="4796102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79608320"/>
        <c:crosses val="autoZero"/>
        <c:auto val="1"/>
        <c:lblAlgn val="ctr"/>
        <c:lblOffset val="100"/>
        <c:noMultiLvlLbl val="0"/>
      </c:catAx>
      <c:valAx>
        <c:axId val="47960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7961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008956477528452"/>
          <c:y val="2.2418124175877302E-3"/>
          <c:w val="0.31260312944523472"/>
          <c:h val="0.512727556102155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008956477528452"/>
          <c:y val="2.2418124175877302E-3"/>
          <c:w val="0.31260312944523472"/>
          <c:h val="0.512727556102155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008956477528452"/>
          <c:y val="2.2418124175877302E-3"/>
          <c:w val="0.31260312944523472"/>
          <c:h val="0.512727556102155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008956477528452"/>
          <c:y val="2.2418124175877302E-3"/>
          <c:w val="0.31260312944523472"/>
          <c:h val="0.512727556102155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008956477528452"/>
          <c:y val="2.2418124175877302E-3"/>
          <c:w val="0.31260312944523472"/>
          <c:h val="0.512727556102155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008956477528452"/>
          <c:y val="2.2418124175877302E-3"/>
          <c:w val="0.31260312944523472"/>
          <c:h val="0.512727556102155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008956477528452"/>
          <c:y val="2.2418124175877302E-3"/>
          <c:w val="0.31260312944523472"/>
          <c:h val="0.512727556102155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0AF92-BAF4-467A-B8EB-6AA321FA7D6F}" type="datetimeFigureOut">
              <a:rPr lang="cs-CZ" smtClean="0"/>
              <a:t>21.06.2023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BDE25-3CBF-41C1-990F-95ED7CE4206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3809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AACD-19E0-4AAF-8D15-CD89743965F5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6935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AACD-19E0-4AAF-8D15-CD89743965F5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7804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AACD-19E0-4AAF-8D15-CD89743965F5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9674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AACD-19E0-4AAF-8D15-CD89743965F5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8316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AACD-19E0-4AAF-8D15-CD89743965F5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604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AACD-19E0-4AAF-8D15-CD89743965F5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1821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AACD-19E0-4AAF-8D15-CD89743965F5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2177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AACD-19E0-4AAF-8D15-CD89743965F5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8111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AACD-19E0-4AAF-8D15-CD89743965F5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4798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AACD-19E0-4AAF-8D15-CD89743965F5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787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AACD-19E0-4AAF-8D15-CD89743965F5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512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AACD-19E0-4AAF-8D15-CD89743965F5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1660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AACD-19E0-4AAF-8D15-CD89743965F5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0968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AACD-19E0-4AAF-8D15-CD89743965F5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6208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AACD-19E0-4AAF-8D15-CD89743965F5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08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Úvodní sníme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cs-CZ"/>
              <a:t>Kliknutím lze upravit styl.</a:t>
            </a:r>
            <a:endParaRPr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cs-CZ"/>
              <a:t>Kliknutím můžete upravit styl předlohy.</a:t>
            </a:r>
            <a:endParaRPr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6796B84-A38F-4875-AA41-58958214645B}" type="datetimeFigureOut">
              <a:rPr lang="cs-CZ"/>
              <a:t>21.06.2023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6FBEA86-A62C-48A4-B23C-39EA92727DF1}" type="slidenum">
              <a:rPr lang="cs-CZ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Nadpis a svislý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cs-CZ"/>
              <a:t>Kliknutím lze upravit styl.</a:t>
            </a:r>
            <a:endParaRPr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cs-CZ"/>
              <a:t>Upravte styly předlohy textu.</a:t>
            </a:r>
            <a:endParaRPr/>
          </a:p>
          <a:p>
            <a:pPr lvl="1">
              <a:defRPr/>
            </a:pPr>
            <a:r>
              <a:rPr lang="cs-CZ"/>
              <a:t>Druhá úroveň</a:t>
            </a:r>
            <a:endParaRPr/>
          </a:p>
          <a:p>
            <a:pPr lvl="2">
              <a:defRPr/>
            </a:pPr>
            <a:r>
              <a:rPr lang="cs-CZ"/>
              <a:t>Třetí úroveň</a:t>
            </a:r>
            <a:endParaRPr/>
          </a:p>
          <a:p>
            <a:pPr lvl="3">
              <a:defRPr/>
            </a:pPr>
            <a:r>
              <a:rPr lang="cs-CZ"/>
              <a:t>Čtvrtá úroveň</a:t>
            </a:r>
            <a:endParaRPr/>
          </a:p>
          <a:p>
            <a:pPr lvl="4">
              <a:defRPr/>
            </a:pPr>
            <a:r>
              <a:rPr lang="cs-CZ"/>
              <a:t>Pátá úroveň</a:t>
            </a:r>
            <a:endParaRPr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6796B84-A38F-4875-AA41-58958214645B}" type="datetimeFigureOut">
              <a:rPr lang="cs-CZ"/>
              <a:t>21.06.2023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6FBEA86-A62C-48A4-B23C-39EA92727DF1}" type="slidenum">
              <a:rPr lang="cs-CZ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Svislý nadpis a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cs-CZ"/>
              <a:t>Kliknutím lze upravit styl.</a:t>
            </a:r>
            <a:endParaRPr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cs-CZ"/>
              <a:t>Upravte styly předlohy textu.</a:t>
            </a:r>
            <a:endParaRPr/>
          </a:p>
          <a:p>
            <a:pPr lvl="1">
              <a:defRPr/>
            </a:pPr>
            <a:r>
              <a:rPr lang="cs-CZ"/>
              <a:t>Druhá úroveň</a:t>
            </a:r>
            <a:endParaRPr/>
          </a:p>
          <a:p>
            <a:pPr lvl="2">
              <a:defRPr/>
            </a:pPr>
            <a:r>
              <a:rPr lang="cs-CZ"/>
              <a:t>Třetí úroveň</a:t>
            </a:r>
            <a:endParaRPr/>
          </a:p>
          <a:p>
            <a:pPr lvl="3">
              <a:defRPr/>
            </a:pPr>
            <a:r>
              <a:rPr lang="cs-CZ"/>
              <a:t>Čtvrtá úroveň</a:t>
            </a:r>
            <a:endParaRPr/>
          </a:p>
          <a:p>
            <a:pPr lvl="4">
              <a:defRPr/>
            </a:pPr>
            <a:r>
              <a:rPr lang="cs-CZ"/>
              <a:t>Pátá úroveň</a:t>
            </a:r>
            <a:endParaRPr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6796B84-A38F-4875-AA41-58958214645B}" type="datetimeFigureOut">
              <a:rPr lang="cs-CZ"/>
              <a:t>21.06.2023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6FBEA86-A62C-48A4-B23C-39EA92727DF1}" type="slidenum">
              <a:rPr lang="cs-CZ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Nadpis a obsa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cs-CZ"/>
              <a:t>Kliknutím lze upravit styl.</a:t>
            </a:r>
            <a:endParaRPr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cs-CZ"/>
              <a:t>Upravte styly předlohy textu.</a:t>
            </a:r>
            <a:endParaRPr/>
          </a:p>
          <a:p>
            <a:pPr lvl="1">
              <a:defRPr/>
            </a:pPr>
            <a:r>
              <a:rPr lang="cs-CZ"/>
              <a:t>Druhá úroveň</a:t>
            </a:r>
            <a:endParaRPr/>
          </a:p>
          <a:p>
            <a:pPr lvl="2">
              <a:defRPr/>
            </a:pPr>
            <a:r>
              <a:rPr lang="cs-CZ"/>
              <a:t>Třetí úroveň</a:t>
            </a:r>
            <a:endParaRPr/>
          </a:p>
          <a:p>
            <a:pPr lvl="3">
              <a:defRPr/>
            </a:pPr>
            <a:r>
              <a:rPr lang="cs-CZ"/>
              <a:t>Čtvrtá úroveň</a:t>
            </a:r>
            <a:endParaRPr/>
          </a:p>
          <a:p>
            <a:pPr lvl="4">
              <a:defRPr/>
            </a:pPr>
            <a:r>
              <a:rPr lang="cs-CZ"/>
              <a:t>Pátá úroveň</a:t>
            </a:r>
            <a:endParaRPr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6796B84-A38F-4875-AA41-58958214645B}" type="datetimeFigureOut">
              <a:rPr lang="cs-CZ"/>
              <a:t>21.06.2023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6FBEA86-A62C-48A4-B23C-39EA92727DF1}" type="slidenum">
              <a:rPr lang="cs-CZ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Záhlaví část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cs-CZ"/>
              <a:t>Kliknutím lze upravit styl.</a:t>
            </a:r>
            <a:endParaRPr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cs-CZ"/>
              <a:t>Upravte styly předlohy textu.</a:t>
            </a:r>
            <a:endParaRPr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6796B84-A38F-4875-AA41-58958214645B}" type="datetimeFigureOut">
              <a:rPr lang="cs-CZ"/>
              <a:t>21.06.2023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6FBEA86-A62C-48A4-B23C-39EA92727DF1}" type="slidenum">
              <a:rPr lang="cs-CZ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va obsah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cs-CZ"/>
              <a:t>Kliknutím lze upravit styl.</a:t>
            </a:r>
            <a:endParaRPr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cs-CZ"/>
              <a:t>Upravte styly předlohy textu.</a:t>
            </a:r>
            <a:endParaRPr/>
          </a:p>
          <a:p>
            <a:pPr lvl="1">
              <a:defRPr/>
            </a:pPr>
            <a:r>
              <a:rPr lang="cs-CZ"/>
              <a:t>Druhá úroveň</a:t>
            </a:r>
            <a:endParaRPr/>
          </a:p>
          <a:p>
            <a:pPr lvl="2">
              <a:defRPr/>
            </a:pPr>
            <a:r>
              <a:rPr lang="cs-CZ"/>
              <a:t>Třetí úroveň</a:t>
            </a:r>
            <a:endParaRPr/>
          </a:p>
          <a:p>
            <a:pPr lvl="3">
              <a:defRPr/>
            </a:pPr>
            <a:r>
              <a:rPr lang="cs-CZ"/>
              <a:t>Čtvrtá úroveň</a:t>
            </a:r>
            <a:endParaRPr/>
          </a:p>
          <a:p>
            <a:pPr lvl="4">
              <a:defRPr/>
            </a:pPr>
            <a:r>
              <a:rPr lang="cs-CZ"/>
              <a:t>Pátá úroveň</a:t>
            </a:r>
            <a:endParaRPr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cs-CZ"/>
              <a:t>Upravte styly předlohy textu.</a:t>
            </a:r>
            <a:endParaRPr/>
          </a:p>
          <a:p>
            <a:pPr lvl="1">
              <a:defRPr/>
            </a:pPr>
            <a:r>
              <a:rPr lang="cs-CZ"/>
              <a:t>Druhá úroveň</a:t>
            </a:r>
            <a:endParaRPr/>
          </a:p>
          <a:p>
            <a:pPr lvl="2">
              <a:defRPr/>
            </a:pPr>
            <a:r>
              <a:rPr lang="cs-CZ"/>
              <a:t>Třetí úroveň</a:t>
            </a:r>
            <a:endParaRPr/>
          </a:p>
          <a:p>
            <a:pPr lvl="3">
              <a:defRPr/>
            </a:pPr>
            <a:r>
              <a:rPr lang="cs-CZ"/>
              <a:t>Čtvrtá úroveň</a:t>
            </a:r>
            <a:endParaRPr/>
          </a:p>
          <a:p>
            <a:pPr lvl="4">
              <a:defRPr/>
            </a:pPr>
            <a:r>
              <a:rPr lang="cs-CZ"/>
              <a:t>Pátá úroveň</a:t>
            </a:r>
            <a:endParaRPr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6796B84-A38F-4875-AA41-58958214645B}" type="datetimeFigureOut">
              <a:rPr lang="cs-CZ"/>
              <a:t>21.06.2023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6FBEA86-A62C-48A4-B23C-39EA92727DF1}" type="slidenum">
              <a:rPr lang="cs-CZ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Porovnání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cs-CZ"/>
              <a:t>Kliknutím lze upravit styl.</a:t>
            </a:r>
            <a:endParaRPr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cs-CZ"/>
              <a:t>Upravte styly předlohy textu.</a:t>
            </a:r>
            <a:endParaRPr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cs-CZ"/>
              <a:t>Upravte styly předlohy textu.</a:t>
            </a:r>
            <a:endParaRPr/>
          </a:p>
          <a:p>
            <a:pPr lvl="1">
              <a:defRPr/>
            </a:pPr>
            <a:r>
              <a:rPr lang="cs-CZ"/>
              <a:t>Druhá úroveň</a:t>
            </a:r>
            <a:endParaRPr/>
          </a:p>
          <a:p>
            <a:pPr lvl="2">
              <a:defRPr/>
            </a:pPr>
            <a:r>
              <a:rPr lang="cs-CZ"/>
              <a:t>Třetí úroveň</a:t>
            </a:r>
            <a:endParaRPr/>
          </a:p>
          <a:p>
            <a:pPr lvl="3">
              <a:defRPr/>
            </a:pPr>
            <a:r>
              <a:rPr lang="cs-CZ"/>
              <a:t>Čtvrtá úroveň</a:t>
            </a:r>
            <a:endParaRPr/>
          </a:p>
          <a:p>
            <a:pPr lvl="4">
              <a:defRPr/>
            </a:pPr>
            <a:r>
              <a:rPr lang="cs-CZ"/>
              <a:t>Pátá úroveň</a:t>
            </a:r>
            <a:endParaRPr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cs-CZ"/>
              <a:t>Upravte styly předlohy textu.</a:t>
            </a:r>
            <a:endParaRPr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cs-CZ"/>
              <a:t>Upravte styly předlohy textu.</a:t>
            </a:r>
            <a:endParaRPr/>
          </a:p>
          <a:p>
            <a:pPr lvl="1">
              <a:defRPr/>
            </a:pPr>
            <a:r>
              <a:rPr lang="cs-CZ"/>
              <a:t>Druhá úroveň</a:t>
            </a:r>
            <a:endParaRPr/>
          </a:p>
          <a:p>
            <a:pPr lvl="2">
              <a:defRPr/>
            </a:pPr>
            <a:r>
              <a:rPr lang="cs-CZ"/>
              <a:t>Třetí úroveň</a:t>
            </a:r>
            <a:endParaRPr/>
          </a:p>
          <a:p>
            <a:pPr lvl="3">
              <a:defRPr/>
            </a:pPr>
            <a:r>
              <a:rPr lang="cs-CZ"/>
              <a:t>Čtvrtá úroveň</a:t>
            </a:r>
            <a:endParaRPr/>
          </a:p>
          <a:p>
            <a:pPr lvl="4">
              <a:defRPr/>
            </a:pPr>
            <a:r>
              <a:rPr lang="cs-CZ"/>
              <a:t>Pátá úroveň</a:t>
            </a:r>
            <a:endParaRPr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6796B84-A38F-4875-AA41-58958214645B}" type="datetimeFigureOut">
              <a:rPr lang="cs-CZ"/>
              <a:t>21.06.2023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6FBEA86-A62C-48A4-B23C-39EA92727DF1}" type="slidenum">
              <a:rPr lang="cs-CZ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Jenom nadp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cs-CZ"/>
              <a:t>Kliknutím lze upravit styl.</a:t>
            </a:r>
            <a:endParaRPr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6796B84-A38F-4875-AA41-58958214645B}" type="datetimeFigureOut">
              <a:rPr lang="cs-CZ"/>
              <a:t>21.06.2023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6FBEA86-A62C-48A4-B23C-39EA92727DF1}" type="slidenum">
              <a:rPr lang="cs-CZ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Prázdn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6796B84-A38F-4875-AA41-58958214645B}" type="datetimeFigureOut">
              <a:rPr lang="cs-CZ"/>
              <a:t>21.06.2023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6FBEA86-A62C-48A4-B23C-39EA92727DF1}" type="slidenum">
              <a:rPr lang="cs-CZ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Obsah s titulke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cs-CZ"/>
              <a:t>Kliknutím lze upravit styl.</a:t>
            </a:r>
            <a:endParaRPr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cs-CZ"/>
              <a:t>Upravte styly předlohy textu.</a:t>
            </a:r>
            <a:endParaRPr/>
          </a:p>
          <a:p>
            <a:pPr lvl="1">
              <a:defRPr/>
            </a:pPr>
            <a:r>
              <a:rPr lang="cs-CZ"/>
              <a:t>Druhá úroveň</a:t>
            </a:r>
            <a:endParaRPr/>
          </a:p>
          <a:p>
            <a:pPr lvl="2">
              <a:defRPr/>
            </a:pPr>
            <a:r>
              <a:rPr lang="cs-CZ"/>
              <a:t>Třetí úroveň</a:t>
            </a:r>
            <a:endParaRPr/>
          </a:p>
          <a:p>
            <a:pPr lvl="3">
              <a:defRPr/>
            </a:pPr>
            <a:r>
              <a:rPr lang="cs-CZ"/>
              <a:t>Čtvrtá úroveň</a:t>
            </a:r>
            <a:endParaRPr/>
          </a:p>
          <a:p>
            <a:pPr lvl="4">
              <a:defRPr/>
            </a:pPr>
            <a:r>
              <a:rPr lang="cs-CZ"/>
              <a:t>Pátá úroveň</a:t>
            </a:r>
            <a:endParaRPr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cs-CZ"/>
              <a:t>Upravte styly předlohy textu.</a:t>
            </a:r>
            <a:endParaRPr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6796B84-A38F-4875-AA41-58958214645B}" type="datetimeFigureOut">
              <a:rPr lang="cs-CZ"/>
              <a:t>21.06.2023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6FBEA86-A62C-48A4-B23C-39EA92727DF1}" type="slidenum">
              <a:rPr lang="cs-CZ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Obrázek s titulke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cs-CZ"/>
              <a:t>Kliknutím lze upravit styl.</a:t>
            </a:r>
            <a:endParaRPr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cs-CZ"/>
              <a:t>Upravte styly předlohy textu.</a:t>
            </a:r>
            <a:endParaRPr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6796B84-A38F-4875-AA41-58958214645B}" type="datetimeFigureOut">
              <a:rPr lang="cs-CZ"/>
              <a:t>21.06.2023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6FBEA86-A62C-48A4-B23C-39EA92727DF1}" type="slidenum">
              <a:rPr lang="cs-CZ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s-CZ"/>
              <a:t>Kliknutím lze upravit styl.</a:t>
            </a:r>
            <a:endParaRPr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cs-CZ"/>
              <a:t>Upravte styly předlohy textu.</a:t>
            </a:r>
            <a:endParaRPr/>
          </a:p>
          <a:p>
            <a:pPr lvl="1">
              <a:defRPr/>
            </a:pPr>
            <a:r>
              <a:rPr lang="cs-CZ"/>
              <a:t>Druhá úroveň</a:t>
            </a:r>
            <a:endParaRPr/>
          </a:p>
          <a:p>
            <a:pPr lvl="2">
              <a:defRPr/>
            </a:pPr>
            <a:r>
              <a:rPr lang="cs-CZ"/>
              <a:t>Třetí úroveň</a:t>
            </a:r>
            <a:endParaRPr/>
          </a:p>
          <a:p>
            <a:pPr lvl="3">
              <a:defRPr/>
            </a:pPr>
            <a:r>
              <a:rPr lang="cs-CZ"/>
              <a:t>Čtvrtá úroveň</a:t>
            </a:r>
            <a:endParaRPr/>
          </a:p>
          <a:p>
            <a:pPr lvl="4">
              <a:defRPr/>
            </a:pPr>
            <a:r>
              <a:rPr lang="cs-CZ"/>
              <a:t>Pátá úroveň</a:t>
            </a:r>
            <a:endParaRPr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796B84-A38F-4875-AA41-58958214645B}" type="datetimeFigureOut">
              <a:rPr lang="cs-CZ"/>
              <a:t>21.06.2023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6FBEA86-A62C-48A4-B23C-39EA92727DF1}" type="slidenum">
              <a:rPr lang="cs-CZ"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chart" Target="../charts/char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todika.cahd.cz/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s://metodika.cahd.cz/konspekty/4_2_05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578702" y="226757"/>
            <a:ext cx="1034596" cy="1440817"/>
          </a:xfrm>
          <a:prstGeom prst="rect">
            <a:avLst/>
          </a:prstGeom>
        </p:spPr>
      </p:pic>
      <p:sp>
        <p:nvSpPr>
          <p:cNvPr id="8" name="Nadpis 1"/>
          <p:cNvSpPr txBox="1"/>
          <p:nvPr/>
        </p:nvSpPr>
        <p:spPr bwMode="auto">
          <a:xfrm>
            <a:off x="0" y="1924327"/>
            <a:ext cx="12192000" cy="207228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cs-CZ" sz="3600" b="1" dirty="0" smtClean="0">
              <a:solidFill>
                <a:srgbClr val="002060"/>
              </a:solidFill>
              <a:latin typeface="Arial Black"/>
              <a:ea typeface="Tahoma"/>
              <a:cs typeface="Arial Black"/>
            </a:endParaRPr>
          </a:p>
          <a:p>
            <a:pPr algn="ctr">
              <a:defRPr/>
            </a:pPr>
            <a:r>
              <a:rPr lang="cs-CZ" sz="3600" b="1" dirty="0" smtClean="0">
                <a:solidFill>
                  <a:srgbClr val="002060"/>
                </a:solidFill>
                <a:latin typeface="Arial Black"/>
                <a:ea typeface="Tahoma"/>
                <a:cs typeface="Arial Black"/>
              </a:rPr>
              <a:t>Zásahy </a:t>
            </a:r>
            <a:r>
              <a:rPr lang="cs-CZ" sz="3600" b="1" dirty="0">
                <a:solidFill>
                  <a:srgbClr val="002060"/>
                </a:solidFill>
                <a:latin typeface="Arial Black"/>
                <a:ea typeface="Tahoma"/>
                <a:cs typeface="Arial Black"/>
              </a:rPr>
              <a:t>hasičů při mimořádných událostech na zařízeních </a:t>
            </a:r>
            <a:r>
              <a:rPr lang="cs-CZ" sz="3600" b="1" dirty="0" smtClean="0">
                <a:solidFill>
                  <a:srgbClr val="002060"/>
                </a:solidFill>
                <a:latin typeface="Arial Black"/>
                <a:ea typeface="Tahoma"/>
                <a:cs typeface="Arial Black"/>
              </a:rPr>
              <a:t>s elektrickým pohonem a akumulátory</a:t>
            </a:r>
            <a:endParaRPr lang="cs-CZ" sz="3200" i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269072" y="3402088"/>
            <a:ext cx="3922928" cy="345591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5360" y="6158354"/>
            <a:ext cx="504056" cy="607739"/>
          </a:xfrm>
          <a:prstGeom prst="rect">
            <a:avLst/>
          </a:prstGeom>
        </p:spPr>
      </p:pic>
      <p:sp>
        <p:nvSpPr>
          <p:cNvPr id="12" name="Podnadpis 2"/>
          <p:cNvSpPr txBox="1"/>
          <p:nvPr/>
        </p:nvSpPr>
        <p:spPr bwMode="auto">
          <a:xfrm>
            <a:off x="911424" y="6312434"/>
            <a:ext cx="8784004" cy="47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2200" dirty="0" smtClean="0">
                <a:solidFill>
                  <a:srgbClr val="002060"/>
                </a:solidFill>
                <a:latin typeface="Arial"/>
                <a:cs typeface="Arial"/>
              </a:rPr>
              <a:t>Prezentace vznikla za podpory ČAHD, </a:t>
            </a:r>
            <a:r>
              <a:rPr lang="cs-CZ" sz="2200" dirty="0" err="1" smtClean="0">
                <a:solidFill>
                  <a:srgbClr val="002060"/>
                </a:solidFill>
                <a:latin typeface="Arial"/>
                <a:cs typeface="Arial"/>
              </a:rPr>
              <a:t>z.s</a:t>
            </a:r>
            <a:r>
              <a:rPr lang="cs-CZ" sz="2200" dirty="0" smtClean="0">
                <a:solidFill>
                  <a:srgbClr val="002060"/>
                </a:solidFill>
                <a:latin typeface="Arial"/>
                <a:cs typeface="Arial"/>
              </a:rPr>
              <a:t>.</a:t>
            </a:r>
            <a:endParaRPr dirty="0"/>
          </a:p>
        </p:txBody>
      </p:sp>
      <p:sp>
        <p:nvSpPr>
          <p:cNvPr id="15" name="TextovéPole 14"/>
          <p:cNvSpPr txBox="1"/>
          <p:nvPr/>
        </p:nvSpPr>
        <p:spPr bwMode="auto">
          <a:xfrm>
            <a:off x="5663952" y="641632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smtClean="0"/>
              <a:t>4/2023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25259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7968208" y="3845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7966591" y="4129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964974" y="8077"/>
            <a:ext cx="4223792" cy="688851"/>
          </a:xfrm>
          <a:prstGeom prst="rect">
            <a:avLst/>
          </a:prstGeom>
          <a:noFill/>
          <a:ln>
            <a:noFill/>
          </a:ln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DB030DC-13F4-6544-8102-DA0AA16C2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838" y="3402088"/>
            <a:ext cx="3922928" cy="3455912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11526A26-CB3C-5847-A86C-1DA0E6E0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14214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/>
                <a:cs typeface="Arial"/>
              </a:rPr>
              <a:t>Požáry elektrovozidel</a:t>
            </a:r>
          </a:p>
        </p:txBody>
      </p:sp>
      <p:graphicFrame>
        <p:nvGraphicFramePr>
          <p:cNvPr id="16" name="Graf 15"/>
          <p:cNvGraphicFramePr>
            <a:graphicFrameLocks/>
          </p:cNvGraphicFramePr>
          <p:nvPr/>
        </p:nvGraphicFramePr>
        <p:xfrm>
          <a:off x="6267796" y="931645"/>
          <a:ext cx="6488647" cy="452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Obdélník 4"/>
          <p:cNvSpPr/>
          <p:nvPr/>
        </p:nvSpPr>
        <p:spPr>
          <a:xfrm>
            <a:off x="171796" y="1325563"/>
            <a:ext cx="62122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/>
              <a:t>Po uhašení požáru je nutné kontrolovat stav a hlavně teplotu baterií, na rozdíl od konvenčních vozidel může být tato trakční baterie iniciátorem dalšího požáru.</a:t>
            </a:r>
          </a:p>
          <a:p>
            <a:endParaRPr lang="cs-CZ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/>
              <a:t>Ochlazování baterie je nezbytné v případech kdy teplota na pouzdře baterie dosáhla hodnot cca </a:t>
            </a:r>
            <a:r>
              <a:rPr lang="cs-CZ" sz="2400" b="1" dirty="0"/>
              <a:t>80°C</a:t>
            </a:r>
            <a:r>
              <a:rPr lang="cs-CZ" sz="2400" dirty="0"/>
              <a:t>, rovněž můžeme zaznamenat známky poškození baterie: slyšitelné syčení zevnitř baterie, vývin kouře, výtok kapalin z baterie.</a:t>
            </a:r>
          </a:p>
          <a:p>
            <a:endParaRPr lang="cs-CZ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/>
              <a:t>Cílem je zastavit předávání tepla mezi články baterie.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066" y="2460331"/>
            <a:ext cx="5134779" cy="266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1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7968208" y="3845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7966591" y="4129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964974" y="8077"/>
            <a:ext cx="4223792" cy="688851"/>
          </a:xfrm>
          <a:prstGeom prst="rect">
            <a:avLst/>
          </a:prstGeom>
          <a:noFill/>
          <a:ln>
            <a:noFill/>
          </a:ln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DB030DC-13F4-6544-8102-DA0AA16C2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838" y="3402088"/>
            <a:ext cx="3922928" cy="3455912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11526A26-CB3C-5847-A86C-1DA0E6E0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14214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/>
                <a:cs typeface="Arial"/>
              </a:rPr>
              <a:t>Požáry elektrovozidel</a:t>
            </a:r>
          </a:p>
        </p:txBody>
      </p:sp>
      <p:sp>
        <p:nvSpPr>
          <p:cNvPr id="5" name="Obdélník 4"/>
          <p:cNvSpPr/>
          <p:nvPr/>
        </p:nvSpPr>
        <p:spPr>
          <a:xfrm>
            <a:off x="171796" y="1325563"/>
            <a:ext cx="6212236" cy="4892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cs-CZ" sz="2400" b="1" dirty="0" smtClean="0"/>
              <a:t>HV </a:t>
            </a:r>
            <a:r>
              <a:rPr lang="cs-CZ" sz="2400" b="1" dirty="0"/>
              <a:t>část může být odpojena: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 smtClean="0"/>
              <a:t>Automaticky vozidlem </a:t>
            </a:r>
            <a:r>
              <a:rPr lang="cs-CZ" sz="2400" dirty="0"/>
              <a:t>např. po vystřelení airbagů</a:t>
            </a:r>
            <a:r>
              <a:rPr lang="cs-CZ" sz="2400" dirty="0" smtClean="0"/>
              <a:t>,</a:t>
            </a:r>
            <a:endParaRPr lang="cs-CZ" sz="24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 smtClean="0"/>
              <a:t>odpojením </a:t>
            </a:r>
            <a:r>
              <a:rPr lang="cs-CZ" sz="2400" dirty="0"/>
              <a:t>12V baterie </a:t>
            </a:r>
            <a:r>
              <a:rPr lang="cs-CZ" sz="2400" dirty="0" smtClean="0"/>
              <a:t>(u </a:t>
            </a:r>
            <a:r>
              <a:rPr lang="cs-CZ" sz="2400" dirty="0"/>
              <a:t>osobního vozidla je možné vždy, někdy je špatně </a:t>
            </a:r>
            <a:r>
              <a:rPr lang="cs-CZ" sz="2400" dirty="0" smtClean="0"/>
              <a:t>přístupná),</a:t>
            </a:r>
            <a:endParaRPr lang="cs-CZ" sz="24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 smtClean="0"/>
              <a:t>odpojením </a:t>
            </a:r>
            <a:r>
              <a:rPr lang="cs-CZ" sz="2400" dirty="0"/>
              <a:t>servisních konektorů určených k odpojení HV </a:t>
            </a:r>
            <a:r>
              <a:rPr lang="cs-CZ" sz="2400" dirty="0" smtClean="0"/>
              <a:t>části,</a:t>
            </a:r>
            <a:endParaRPr lang="cs-CZ" sz="24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 smtClean="0"/>
              <a:t>odpojením </a:t>
            </a:r>
            <a:r>
              <a:rPr lang="cs-CZ" sz="2400" dirty="0"/>
              <a:t>označených pojistek v pojistkové skříni </a:t>
            </a:r>
            <a:r>
              <a:rPr lang="cs-CZ" sz="2400" dirty="0" smtClean="0"/>
              <a:t>vozidla,</a:t>
            </a:r>
            <a:endParaRPr lang="cs-CZ" sz="24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 smtClean="0"/>
              <a:t>přestřižením </a:t>
            </a:r>
            <a:r>
              <a:rPr lang="cs-CZ" sz="2400" dirty="0"/>
              <a:t>označených smyček </a:t>
            </a:r>
            <a:r>
              <a:rPr lang="cs-CZ" sz="2400" dirty="0" smtClean="0"/>
              <a:t>určených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cs-CZ" sz="2400" dirty="0"/>
              <a:t>k odpojení HV části vozidla.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096" y="1467755"/>
            <a:ext cx="4320480" cy="324036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116" y="4212879"/>
            <a:ext cx="3671371" cy="245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4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7968208" y="3845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7966591" y="4129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964974" y="8077"/>
            <a:ext cx="4223792" cy="688851"/>
          </a:xfrm>
          <a:prstGeom prst="rect">
            <a:avLst/>
          </a:prstGeom>
          <a:noFill/>
          <a:ln>
            <a:noFill/>
          </a:ln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DB030DC-13F4-6544-8102-DA0AA16C2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838" y="3402088"/>
            <a:ext cx="3922928" cy="3455912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11526A26-CB3C-5847-A86C-1DA0E6E0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149"/>
          </a:xfrm>
          <a:solidFill>
            <a:srgbClr val="14214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/>
              </a:rPr>
              <a:t>Požáry elektrovozidel</a:t>
            </a:r>
            <a:endParaRPr lang="cs-CZ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16" name="Graf 15"/>
          <p:cNvGraphicFramePr>
            <a:graphicFrameLocks/>
          </p:cNvGraphicFramePr>
          <p:nvPr/>
        </p:nvGraphicFramePr>
        <p:xfrm>
          <a:off x="6267796" y="931645"/>
          <a:ext cx="6488647" cy="452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92" y="935593"/>
            <a:ext cx="6780723" cy="289559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3956313"/>
            <a:ext cx="4216169" cy="23129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950" y="3958387"/>
            <a:ext cx="3442939" cy="232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1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7968208" y="3845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7966591" y="4129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964974" y="8077"/>
            <a:ext cx="4223792" cy="688851"/>
          </a:xfrm>
          <a:prstGeom prst="rect">
            <a:avLst/>
          </a:prstGeom>
          <a:noFill/>
          <a:ln>
            <a:noFill/>
          </a:ln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DB030DC-13F4-6544-8102-DA0AA16C2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838" y="3402088"/>
            <a:ext cx="3922928" cy="3455912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11526A26-CB3C-5847-A86C-1DA0E6E0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6712"/>
          </a:xfrm>
          <a:solidFill>
            <a:srgbClr val="14214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/>
              </a:rPr>
              <a:t>Požáry elektrovozidel</a:t>
            </a:r>
            <a:endParaRPr lang="cs-CZ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16" name="Graf 15"/>
          <p:cNvGraphicFramePr>
            <a:graphicFrameLocks/>
          </p:cNvGraphicFramePr>
          <p:nvPr/>
        </p:nvGraphicFramePr>
        <p:xfrm>
          <a:off x="6267796" y="931645"/>
          <a:ext cx="6488647" cy="452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1196752"/>
            <a:ext cx="6098169" cy="529443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119336" y="1124744"/>
            <a:ext cx="7992888" cy="4024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/>
              <a:t>Karanténní opatření:</a:t>
            </a:r>
            <a:endParaRPr lang="cs-CZ" sz="28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 smtClean="0"/>
              <a:t>Po uhašení vozidla je nutné ověřit,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cs-CZ" sz="2400" dirty="0"/>
              <a:t> </a:t>
            </a:r>
            <a:r>
              <a:rPr lang="cs-CZ" sz="2400" dirty="0" smtClean="0"/>
              <a:t>   zda nedochází k samovolnému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cs-CZ" sz="2400" dirty="0"/>
              <a:t> </a:t>
            </a:r>
            <a:r>
              <a:rPr lang="cs-CZ" sz="2400" dirty="0" smtClean="0"/>
              <a:t>   zahřívání baterie.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cs-CZ" sz="24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 smtClean="0"/>
              <a:t>Vozidlo / zařízení je vhodné na dalších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cs-CZ" sz="2400" dirty="0" smtClean="0"/>
              <a:t>   48 hodin umístit do prostoru, kde nemůže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cs-CZ" sz="2400" dirty="0" smtClean="0"/>
              <a:t>   způsobit další požár.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80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7968208" y="3845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7966591" y="4129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964974" y="8077"/>
            <a:ext cx="4223792" cy="688851"/>
          </a:xfrm>
          <a:prstGeom prst="rect">
            <a:avLst/>
          </a:prstGeom>
          <a:noFill/>
          <a:ln>
            <a:noFill/>
          </a:ln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DB030DC-13F4-6544-8102-DA0AA16C2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838" y="3402088"/>
            <a:ext cx="3922928" cy="3455912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11526A26-CB3C-5847-A86C-1DA0E6E0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14214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/>
              </a:rPr>
              <a:t>Požáry elektrovozidel – </a:t>
            </a:r>
            <a:r>
              <a:rPr lang="cs-CZ" sz="3200" b="1" dirty="0" smtClean="0">
                <a:solidFill>
                  <a:schemeClr val="bg1"/>
                </a:solidFill>
                <a:latin typeface="Arial"/>
              </a:rPr>
              <a:t>nabíjení</a:t>
            </a:r>
            <a:endParaRPr lang="cs-CZ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16" name="Graf 15"/>
          <p:cNvGraphicFramePr>
            <a:graphicFrameLocks/>
          </p:cNvGraphicFramePr>
          <p:nvPr/>
        </p:nvGraphicFramePr>
        <p:xfrm>
          <a:off x="6267796" y="931645"/>
          <a:ext cx="6488647" cy="452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Obdélník 10"/>
          <p:cNvSpPr/>
          <p:nvPr/>
        </p:nvSpPr>
        <p:spPr>
          <a:xfrm>
            <a:off x="116620" y="1381166"/>
            <a:ext cx="5907372" cy="2066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cs-CZ" sz="2800" b="1" dirty="0" smtClean="0"/>
              <a:t>Požár </a:t>
            </a:r>
            <a:r>
              <a:rPr lang="cs-CZ" sz="2800" b="1" dirty="0"/>
              <a:t>vozidla připojeného k nabíječce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 smtClean="0"/>
              <a:t>Hasíme </a:t>
            </a:r>
            <a:r>
              <a:rPr lang="cs-CZ" sz="2400" dirty="0"/>
              <a:t>jako zařízení pod napětím do jeho odpojení od nabíječky. </a:t>
            </a:r>
            <a:endParaRPr lang="cs-CZ" sz="2400" dirty="0" smtClean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 smtClean="0"/>
              <a:t>Pokud </a:t>
            </a:r>
            <a:r>
              <a:rPr lang="cs-CZ" sz="2400" dirty="0"/>
              <a:t>není připojeno k nabíječce, volíme hasiva dle potřeby. </a:t>
            </a:r>
            <a:endParaRPr lang="cs-CZ" sz="2400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986" y="1531203"/>
            <a:ext cx="4686683" cy="262723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45"/>
          <a:stretch/>
        </p:blipFill>
        <p:spPr>
          <a:xfrm>
            <a:off x="4655840" y="4190361"/>
            <a:ext cx="4450401" cy="263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7968208" y="3845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7966591" y="4129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964974" y="8077"/>
            <a:ext cx="4223792" cy="688851"/>
          </a:xfrm>
          <a:prstGeom prst="rect">
            <a:avLst/>
          </a:prstGeom>
          <a:noFill/>
          <a:ln>
            <a:noFill/>
          </a:ln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DB030DC-13F4-6544-8102-DA0AA16C2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838" y="3402088"/>
            <a:ext cx="3922928" cy="3455912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11526A26-CB3C-5847-A86C-1DA0E6E0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14214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/>
              </a:rPr>
              <a:t>Požáry elektrovozidel – </a:t>
            </a:r>
            <a:r>
              <a:rPr lang="cs-CZ" sz="3200" b="1" dirty="0" smtClean="0">
                <a:solidFill>
                  <a:schemeClr val="bg1"/>
                </a:solidFill>
                <a:latin typeface="Arial"/>
              </a:rPr>
              <a:t>podzemní garáže</a:t>
            </a:r>
            <a:endParaRPr lang="cs-CZ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16" name="Graf 15"/>
          <p:cNvGraphicFramePr>
            <a:graphicFrameLocks/>
          </p:cNvGraphicFramePr>
          <p:nvPr/>
        </p:nvGraphicFramePr>
        <p:xfrm>
          <a:off x="6267796" y="931645"/>
          <a:ext cx="6488647" cy="452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6626" name="Picture 2" descr="HZS Olomouckého kraje - VIDEO Olomoučtí hasiči vyvinuli speciální vozíky.  Usnadní zásah u hořícího elektromobilu - Hasičský záchranný sbor České  republiky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1904" y="2257208"/>
            <a:ext cx="6644201" cy="321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172" y="3980425"/>
            <a:ext cx="4483071" cy="266519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116620" y="1381166"/>
            <a:ext cx="7992888" cy="2365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/>
              <a:t>Podzemní garáže:</a:t>
            </a:r>
            <a:endParaRPr lang="cs-CZ" sz="28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 smtClean="0"/>
              <a:t>V případě rizikového stavu baterie,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cs-CZ" sz="2400" dirty="0"/>
              <a:t> </a:t>
            </a:r>
            <a:r>
              <a:rPr lang="cs-CZ" sz="2400" dirty="0" smtClean="0"/>
              <a:t>   se provádí přemístění vozidla mimo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cs-CZ" sz="2400" dirty="0"/>
              <a:t> </a:t>
            </a:r>
            <a:r>
              <a:rPr lang="cs-CZ" sz="2400" dirty="0" smtClean="0"/>
              <a:t>   objekt do prostor bezpečných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cs-CZ" sz="2400" dirty="0"/>
              <a:t> </a:t>
            </a:r>
            <a:r>
              <a:rPr lang="cs-CZ" sz="2400" dirty="0" smtClean="0"/>
              <a:t>   při případném vzniku požáru.</a:t>
            </a:r>
          </a:p>
        </p:txBody>
      </p:sp>
    </p:spTree>
    <p:extLst>
      <p:ext uri="{BB962C8B-B14F-4D97-AF65-F5344CB8AC3E}">
        <p14:creationId xmlns:p14="http://schemas.microsoft.com/office/powerpoint/2010/main" val="419879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7968208" y="3845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7966591" y="4129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964974" y="8077"/>
            <a:ext cx="4223792" cy="688851"/>
          </a:xfrm>
          <a:prstGeom prst="rect">
            <a:avLst/>
          </a:prstGeom>
          <a:noFill/>
          <a:ln>
            <a:noFill/>
          </a:ln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DB030DC-13F4-6544-8102-DA0AA16C2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0256" y="3350390"/>
            <a:ext cx="3922928" cy="3455912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11526A26-CB3C-5847-A86C-1DA0E6E0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34" y="0"/>
            <a:ext cx="12192000" cy="1325563"/>
          </a:xfrm>
          <a:solidFill>
            <a:srgbClr val="14214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Arial"/>
                <a:cs typeface="Arial"/>
              </a:rPr>
              <a:t>Další informace k problematice</a:t>
            </a:r>
            <a:endParaRPr lang="cs-CZ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40379" y="1700808"/>
            <a:ext cx="1076818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Konspekty odborné přípravy jednotek PO</a:t>
            </a:r>
          </a:p>
          <a:p>
            <a:pPr marL="457200" lvl="2">
              <a:spcAft>
                <a:spcPts val="600"/>
              </a:spcAft>
            </a:pPr>
            <a:r>
              <a:rPr lang="en-US" altLang="cs-CZ" sz="2400" dirty="0">
                <a:hlinkClick r:id="rId4"/>
              </a:rPr>
              <a:t>4 – 2 – </a:t>
            </a:r>
            <a:r>
              <a:rPr lang="en-US" altLang="cs-CZ" sz="2400" dirty="0" smtClean="0">
                <a:hlinkClick r:id="rId4"/>
              </a:rPr>
              <a:t>05 </a:t>
            </a:r>
            <a:r>
              <a:rPr lang="en-US" altLang="cs-CZ" sz="2400" dirty="0" err="1" smtClean="0">
                <a:hlinkClick r:id="rId4"/>
              </a:rPr>
              <a:t>Zásah</a:t>
            </a:r>
            <a:r>
              <a:rPr lang="en-US" altLang="cs-CZ" sz="2400" dirty="0" smtClean="0">
                <a:hlinkClick r:id="rId4"/>
              </a:rPr>
              <a:t> </a:t>
            </a:r>
            <a:r>
              <a:rPr lang="en-US" altLang="cs-CZ" sz="2400" dirty="0">
                <a:hlinkClick r:id="rId4"/>
              </a:rPr>
              <a:t>u </a:t>
            </a:r>
            <a:r>
              <a:rPr lang="en-US" altLang="cs-CZ" sz="2400" dirty="0" err="1">
                <a:hlinkClick r:id="rId4"/>
              </a:rPr>
              <a:t>vozidel</a:t>
            </a:r>
            <a:r>
              <a:rPr lang="en-US" altLang="cs-CZ" sz="2400" dirty="0">
                <a:hlinkClick r:id="rId4"/>
              </a:rPr>
              <a:t> s </a:t>
            </a:r>
            <a:r>
              <a:rPr lang="en-US" altLang="cs-CZ" sz="2400" dirty="0" err="1">
                <a:hlinkClick r:id="rId4"/>
              </a:rPr>
              <a:t>alternativními</a:t>
            </a:r>
            <a:r>
              <a:rPr lang="en-US" altLang="cs-CZ" sz="2400" dirty="0">
                <a:hlinkClick r:id="rId4"/>
              </a:rPr>
              <a:t> </a:t>
            </a:r>
            <a:r>
              <a:rPr lang="en-US" altLang="cs-CZ" sz="2400" dirty="0" err="1" smtClean="0">
                <a:hlinkClick r:id="rId4"/>
              </a:rPr>
              <a:t>pohony</a:t>
            </a:r>
            <a:r>
              <a:rPr lang="cs-CZ" altLang="cs-CZ" sz="2400" dirty="0" smtClean="0">
                <a:hlinkClick r:id="rId4"/>
              </a:rPr>
              <a:t> </a:t>
            </a:r>
            <a:endParaRPr lang="en-US" altLang="cs-CZ" sz="2400" dirty="0" smtClean="0"/>
          </a:p>
        </p:txBody>
      </p:sp>
      <p:pic>
        <p:nvPicPr>
          <p:cNvPr id="4" name="Obrázek 3">
            <a:hlinkClick r:id="rId4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2713278"/>
            <a:ext cx="3816424" cy="3729570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306330" y="6406641"/>
            <a:ext cx="5610792" cy="369332"/>
            <a:chOff x="306330" y="6406641"/>
            <a:chExt cx="5610792" cy="369332"/>
          </a:xfrm>
        </p:grpSpPr>
        <p:sp>
          <p:nvSpPr>
            <p:cNvPr id="7" name="TextovéPole 6"/>
            <p:cNvSpPr txBox="1"/>
            <p:nvPr/>
          </p:nvSpPr>
          <p:spPr>
            <a:xfrm>
              <a:off x="487430" y="6406641"/>
              <a:ext cx="5429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smtClean="0">
                  <a:solidFill>
                    <a:srgbClr val="002060"/>
                  </a:solidFill>
                  <a:hlinkClick r:id="rId6"/>
                </a:rPr>
                <a:t>   ČAHD - Souhrn metodických předpisů pro činnost JPO</a:t>
              </a:r>
              <a:endParaRPr lang="cs-CZ" i="1" dirty="0">
                <a:solidFill>
                  <a:srgbClr val="002060"/>
                </a:solidFill>
              </a:endParaRPr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6330" y="6442848"/>
              <a:ext cx="268098" cy="323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15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kouř, exteriér, letecká doprava, příchod&#10;&#10;Popis byl vytvořen automaticky">
            <a:extLst>
              <a:ext uri="{FF2B5EF4-FFF2-40B4-BE49-F238E27FC236}">
                <a16:creationId xmlns:a16="http://schemas.microsoft.com/office/drawing/2014/main" id="{6117B7C2-192D-694C-B65D-118FDE207B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1301"/>
          </a:xfrm>
          <a:prstGeom prst="rect">
            <a:avLst/>
          </a:prstGeom>
        </p:spPr>
      </p:pic>
      <p:pic>
        <p:nvPicPr>
          <p:cNvPr id="9" name="Obrázek 8" descr="Obsah obrázku okenní roleta&#10;&#10;Popis byl vytvořen automatic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287922" y="3444285"/>
            <a:ext cx="3922928" cy="34559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843151" y="223337"/>
            <a:ext cx="1225230" cy="1706301"/>
          </a:xfrm>
          <a:prstGeom prst="rect">
            <a:avLst/>
          </a:prstGeom>
        </p:spPr>
      </p:pic>
      <p:sp>
        <p:nvSpPr>
          <p:cNvPr id="11" name="Podnadpis 2"/>
          <p:cNvSpPr txBox="1"/>
          <p:nvPr/>
        </p:nvSpPr>
        <p:spPr bwMode="auto">
          <a:xfrm>
            <a:off x="198309" y="5474235"/>
            <a:ext cx="8087626" cy="94127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b="1" dirty="0" smtClean="0">
                <a:solidFill>
                  <a:schemeClr val="bg1"/>
                </a:solidFill>
                <a:latin typeface="Arial"/>
              </a:rPr>
              <a:t>GŘ HZS ČR ve spolupráci s ČAHD </a:t>
            </a:r>
            <a:r>
              <a:rPr lang="cs-CZ" b="1" dirty="0" err="1" smtClean="0">
                <a:solidFill>
                  <a:schemeClr val="bg1"/>
                </a:solidFill>
                <a:latin typeface="Arial"/>
              </a:rPr>
              <a:t>z.s</a:t>
            </a:r>
            <a:r>
              <a:rPr lang="cs-CZ" b="1" dirty="0" smtClean="0">
                <a:solidFill>
                  <a:schemeClr val="bg1"/>
                </a:solidFill>
                <a:latin typeface="Arial"/>
              </a:rPr>
              <a:t>.</a:t>
            </a:r>
            <a:endParaRPr lang="cs-CZ" sz="19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8" name="Nadpis 1"/>
          <p:cNvSpPr txBox="1"/>
          <p:nvPr/>
        </p:nvSpPr>
        <p:spPr bwMode="auto">
          <a:xfrm>
            <a:off x="1271464" y="4068840"/>
            <a:ext cx="936104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sz="4800" b="1" dirty="0">
                <a:solidFill>
                  <a:schemeClr val="bg1"/>
                </a:solidFill>
                <a:latin typeface="Arial Black"/>
                <a:ea typeface="Tahoma"/>
                <a:cs typeface="Arial Black"/>
              </a:rPr>
              <a:t>DĚKUJI ZA POZORNOST</a:t>
            </a:r>
            <a:endParaRPr lang="cs-CZ" sz="3600" b="1" dirty="0">
              <a:solidFill>
                <a:schemeClr val="bg1"/>
              </a:solidFill>
              <a:latin typeface="Arial Black"/>
              <a:ea typeface="Tahom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05436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7968208" y="3845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7966591" y="4129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964974" y="8077"/>
            <a:ext cx="4223792" cy="688851"/>
          </a:xfrm>
          <a:prstGeom prst="rect">
            <a:avLst/>
          </a:prstGeom>
          <a:noFill/>
          <a:ln>
            <a:noFill/>
          </a:ln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DB030DC-13F4-6544-8102-DA0AA16C2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9072" y="3402088"/>
            <a:ext cx="3922928" cy="3455912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11526A26-CB3C-5847-A86C-1DA0E6E0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34" y="0"/>
            <a:ext cx="12192000" cy="1325563"/>
          </a:xfrm>
          <a:solidFill>
            <a:srgbClr val="14214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/>
              </a:rPr>
              <a:t>Zásahy v souvislosti s dopravními prostředky s elektropohonem</a:t>
            </a:r>
            <a:endParaRPr lang="cs-CZ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71" t="801" r="26704" b="7733"/>
          <a:stretch/>
        </p:blipFill>
        <p:spPr>
          <a:xfrm>
            <a:off x="3431704" y="1637892"/>
            <a:ext cx="4099416" cy="467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3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7968208" y="3845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7966591" y="4129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964974" y="8077"/>
            <a:ext cx="4223792" cy="688851"/>
          </a:xfrm>
          <a:prstGeom prst="rect">
            <a:avLst/>
          </a:prstGeom>
          <a:noFill/>
          <a:ln>
            <a:noFill/>
          </a:ln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DB030DC-13F4-6544-8102-DA0AA16C2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838" y="3402088"/>
            <a:ext cx="3922928" cy="3455912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11526A26-CB3C-5847-A86C-1DA0E6E0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14214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/>
                <a:cs typeface="Arial"/>
              </a:rPr>
              <a:t>Zásahy v souvislosti s dopravními prostředky s elektropohonem</a:t>
            </a:r>
          </a:p>
        </p:txBody>
      </p:sp>
      <p:graphicFrame>
        <p:nvGraphicFramePr>
          <p:cNvPr id="16" name="Graf 15"/>
          <p:cNvGraphicFramePr>
            <a:graphicFrameLocks/>
          </p:cNvGraphicFramePr>
          <p:nvPr/>
        </p:nvGraphicFramePr>
        <p:xfrm>
          <a:off x="6267796" y="931645"/>
          <a:ext cx="6488647" cy="452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9053463"/>
              </p:ext>
            </p:extLst>
          </p:nvPr>
        </p:nvGraphicFramePr>
        <p:xfrm>
          <a:off x="911424" y="1787723"/>
          <a:ext cx="8611121" cy="4619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669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7968208" y="3845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7966591" y="4129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964974" y="8077"/>
            <a:ext cx="4223792" cy="688851"/>
          </a:xfrm>
          <a:prstGeom prst="rect">
            <a:avLst/>
          </a:prstGeom>
          <a:noFill/>
          <a:ln>
            <a:noFill/>
          </a:ln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DB030DC-13F4-6544-8102-DA0AA16C2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838" y="3402088"/>
            <a:ext cx="3922928" cy="3455912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11526A26-CB3C-5847-A86C-1DA0E6E0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14214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/>
                <a:cs typeface="Arial"/>
              </a:rPr>
              <a:t>Požáry zařízení s bateriemi</a:t>
            </a:r>
          </a:p>
        </p:txBody>
      </p:sp>
      <p:graphicFrame>
        <p:nvGraphicFramePr>
          <p:cNvPr id="16" name="Graf 15"/>
          <p:cNvGraphicFramePr>
            <a:graphicFrameLocks/>
          </p:cNvGraphicFramePr>
          <p:nvPr/>
        </p:nvGraphicFramePr>
        <p:xfrm>
          <a:off x="6267796" y="931645"/>
          <a:ext cx="6488647" cy="452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40" y="1353710"/>
            <a:ext cx="9819549" cy="531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7968208" y="3845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7966591" y="4129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964974" y="8077"/>
            <a:ext cx="4223792" cy="688851"/>
          </a:xfrm>
          <a:prstGeom prst="rect">
            <a:avLst/>
          </a:prstGeom>
          <a:noFill/>
          <a:ln>
            <a:noFill/>
          </a:ln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DB030DC-13F4-6544-8102-DA0AA16C2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838" y="3402088"/>
            <a:ext cx="3922928" cy="3455912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11526A26-CB3C-5847-A86C-1DA0E6E0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14214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/>
                <a:cs typeface="Arial"/>
              </a:rPr>
              <a:t>Požáry elektrovozidel (zařízení s akumulátory)</a:t>
            </a:r>
          </a:p>
        </p:txBody>
      </p:sp>
      <p:graphicFrame>
        <p:nvGraphicFramePr>
          <p:cNvPr id="16" name="Graf 15"/>
          <p:cNvGraphicFramePr>
            <a:graphicFrameLocks/>
          </p:cNvGraphicFramePr>
          <p:nvPr/>
        </p:nvGraphicFramePr>
        <p:xfrm>
          <a:off x="6267796" y="931645"/>
          <a:ext cx="6488647" cy="452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715134"/>
            <a:ext cx="12228631" cy="502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5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7968208" y="3845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7966591" y="4129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964974" y="8077"/>
            <a:ext cx="4223792" cy="688851"/>
          </a:xfrm>
          <a:prstGeom prst="rect">
            <a:avLst/>
          </a:prstGeom>
          <a:noFill/>
          <a:ln>
            <a:noFill/>
          </a:ln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DB030DC-13F4-6544-8102-DA0AA16C2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838" y="3402088"/>
            <a:ext cx="3922928" cy="3455912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11526A26-CB3C-5847-A86C-1DA0E6E0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14214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/>
                <a:cs typeface="Arial"/>
              </a:rPr>
              <a:t>Požáry elektrovozidel</a:t>
            </a:r>
          </a:p>
        </p:txBody>
      </p:sp>
      <p:graphicFrame>
        <p:nvGraphicFramePr>
          <p:cNvPr id="16" name="Graf 15"/>
          <p:cNvGraphicFramePr>
            <a:graphicFrameLocks/>
          </p:cNvGraphicFramePr>
          <p:nvPr/>
        </p:nvGraphicFramePr>
        <p:xfrm>
          <a:off x="6267796" y="931645"/>
          <a:ext cx="6488647" cy="452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971" y="1763661"/>
            <a:ext cx="7192379" cy="443927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17150" y="1380198"/>
            <a:ext cx="506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49263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/>
              <a:t>Požár vozidla při nabíjení akumulátoru (2022)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83" y="2337233"/>
            <a:ext cx="2926334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6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7968208" y="3845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7966591" y="4129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964974" y="8077"/>
            <a:ext cx="4223792" cy="688851"/>
          </a:xfrm>
          <a:prstGeom prst="rect">
            <a:avLst/>
          </a:prstGeom>
          <a:noFill/>
          <a:ln>
            <a:noFill/>
          </a:ln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DB030DC-13F4-6544-8102-DA0AA16C2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838" y="3402088"/>
            <a:ext cx="3922928" cy="3455912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11526A26-CB3C-5847-A86C-1DA0E6E0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14214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/>
                <a:cs typeface="Arial"/>
              </a:rPr>
              <a:t>Zásahy v souvislosti s dopravními prostředky s elektropohonem</a:t>
            </a:r>
          </a:p>
        </p:txBody>
      </p:sp>
      <p:graphicFrame>
        <p:nvGraphicFramePr>
          <p:cNvPr id="16" name="Graf 15"/>
          <p:cNvGraphicFramePr>
            <a:graphicFrameLocks/>
          </p:cNvGraphicFramePr>
          <p:nvPr/>
        </p:nvGraphicFramePr>
        <p:xfrm>
          <a:off x="6267796" y="931645"/>
          <a:ext cx="6488647" cy="452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Obdélník 3"/>
          <p:cNvSpPr/>
          <p:nvPr/>
        </p:nvSpPr>
        <p:spPr>
          <a:xfrm>
            <a:off x="171796" y="1704634"/>
            <a:ext cx="7268649" cy="3981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cs-CZ" sz="2400" b="1" dirty="0"/>
              <a:t>Základní nebezpečí a charakteristika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/>
              <a:t>napětí na svorkách baterie,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 smtClean="0"/>
              <a:t>velké proudy přenášené </a:t>
            </a:r>
            <a:r>
              <a:rPr lang="cs-CZ" sz="2400" dirty="0"/>
              <a:t>při nabíjení,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/>
              <a:t>nebezpečí uvolnění toxických plynů při požáru,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/>
              <a:t>riziko náhlého výtrysku horkého elektrolytu při požáru,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/>
              <a:t>kontaminaci vody využité pro hašení,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/>
              <a:t>omezený pracovní prostor v podzemních garážích (včetně nízké světlé výšky),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 smtClean="0"/>
              <a:t>malá </a:t>
            </a:r>
            <a:r>
              <a:rPr lang="cs-CZ" sz="2400" dirty="0"/>
              <a:t>účinnost hasiva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168" y="2263668"/>
            <a:ext cx="4412875" cy="29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4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7968208" y="3845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7966591" y="4129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964974" y="8077"/>
            <a:ext cx="4223792" cy="688851"/>
          </a:xfrm>
          <a:prstGeom prst="rect">
            <a:avLst/>
          </a:prstGeom>
          <a:noFill/>
          <a:ln>
            <a:noFill/>
          </a:ln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DB030DC-13F4-6544-8102-DA0AA16C2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838" y="3402088"/>
            <a:ext cx="3922928" cy="3455912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11526A26-CB3C-5847-A86C-1DA0E6E0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14214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/>
                <a:cs typeface="Arial"/>
              </a:rPr>
              <a:t>Požáry elektrovozidel</a:t>
            </a:r>
          </a:p>
        </p:txBody>
      </p:sp>
      <p:graphicFrame>
        <p:nvGraphicFramePr>
          <p:cNvPr id="16" name="Graf 15"/>
          <p:cNvGraphicFramePr>
            <a:graphicFrameLocks/>
          </p:cNvGraphicFramePr>
          <p:nvPr/>
        </p:nvGraphicFramePr>
        <p:xfrm>
          <a:off x="6267796" y="931645"/>
          <a:ext cx="6488647" cy="452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Obdélník 1"/>
          <p:cNvSpPr/>
          <p:nvPr/>
        </p:nvSpPr>
        <p:spPr>
          <a:xfrm>
            <a:off x="407368" y="2161878"/>
            <a:ext cx="7074769" cy="3534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Umístění baterií elektromobily (nejčastěji):</a:t>
            </a:r>
            <a:endParaRPr lang="cs-CZ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/>
              <a:t>pod podlahou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/>
              <a:t>centrální tunel</a:t>
            </a:r>
          </a:p>
          <a:p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Umístění baterií hybridní vozidla (nejčastěji):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/>
              <a:t>pod zadními sedačkami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/>
              <a:t>za zadními sedačkami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/>
              <a:t>v zavazadlovém prostoru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191" y="1496553"/>
            <a:ext cx="3334684" cy="25010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366" y="4168557"/>
            <a:ext cx="3598282" cy="246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6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7968208" y="3845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7966591" y="4129"/>
            <a:ext cx="4223792" cy="688851"/>
          </a:xfrm>
          <a:prstGeom prst="rect">
            <a:avLst/>
          </a:prstGeom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964974" y="8077"/>
            <a:ext cx="4223792" cy="688851"/>
          </a:xfrm>
          <a:prstGeom prst="rect">
            <a:avLst/>
          </a:prstGeom>
          <a:noFill/>
          <a:ln>
            <a:noFill/>
          </a:ln>
        </p:spPr>
        <p:txBody>
          <a:bodyPr vert="horz" lIns="180000" tIns="36000" rIns="288000" bIns="360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DB030DC-13F4-6544-8102-DA0AA16C2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838" y="3402088"/>
            <a:ext cx="3922928" cy="3455912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11526A26-CB3C-5847-A86C-1DA0E6E0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14214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/>
                <a:cs typeface="Arial"/>
              </a:rPr>
              <a:t>Hašení požárů elektrovozidel</a:t>
            </a:r>
          </a:p>
        </p:txBody>
      </p:sp>
      <p:graphicFrame>
        <p:nvGraphicFramePr>
          <p:cNvPr id="16" name="Graf 15"/>
          <p:cNvGraphicFramePr>
            <a:graphicFrameLocks/>
          </p:cNvGraphicFramePr>
          <p:nvPr/>
        </p:nvGraphicFramePr>
        <p:xfrm>
          <a:off x="6267796" y="931645"/>
          <a:ext cx="6488647" cy="452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Obdélník 1"/>
          <p:cNvSpPr/>
          <p:nvPr/>
        </p:nvSpPr>
        <p:spPr>
          <a:xfrm>
            <a:off x="172224" y="1386964"/>
            <a:ext cx="7992888" cy="5188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Lze provést běžným způsobem</a:t>
            </a:r>
            <a:r>
              <a:rPr lang="cs-CZ" sz="2800" dirty="0"/>
              <a:t>, </a:t>
            </a:r>
            <a:r>
              <a:rPr lang="cs-CZ" sz="2800" b="1" dirty="0"/>
              <a:t>„ALE navíc“:</a:t>
            </a:r>
            <a:endParaRPr lang="cs-CZ" sz="28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/>
              <a:t>nemusí být </a:t>
            </a:r>
            <a:r>
              <a:rPr lang="cs-CZ" sz="2400" dirty="0" smtClean="0"/>
              <a:t>označeno, </a:t>
            </a:r>
            <a:r>
              <a:rPr lang="cs-CZ" sz="2400" dirty="0"/>
              <a:t>nebo může být </a:t>
            </a:r>
            <a:r>
              <a:rPr lang="cs-CZ" sz="2400" dirty="0" smtClean="0"/>
              <a:t>označeno </a:t>
            </a:r>
            <a:r>
              <a:rPr lang="cs-CZ" sz="2400" dirty="0"/>
              <a:t>špatně, označení nemusí být po nehodě znatelné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400" dirty="0" smtClean="0"/>
              <a:t>nepřístupný </a:t>
            </a:r>
            <a:r>
              <a:rPr lang="cs-CZ" sz="2400" dirty="0"/>
              <a:t>odpojovač vysokonapěťové baterie</a:t>
            </a:r>
          </a:p>
          <a:p>
            <a:endParaRPr lang="cs-CZ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000" dirty="0"/>
              <a:t>Odpojit HV část a počítat s tím že, HV baterie zůstává i po odpojení pod napětím uvnitř a na svorkách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000" dirty="0"/>
              <a:t>Počítat s možností, že se vozidlo může rozjet i pokud není slyšet motor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000" dirty="0"/>
              <a:t>Při stabilizaci mechanicky nenamáhat  a nenarušovat baterie resp. pouzdro baterií =&gt; může dojít k vytečení elektrolytu, který může způsobit poleptání v případě poškození obalu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000" dirty="0"/>
              <a:t>Bouřlivá reakce vody a obsahu vysokonapěťové baterie (alkalické kovy, elektrolyt)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i-FI" sz="2000" dirty="0"/>
              <a:t>Vyvarovat se kontaktu s vysokonapěťovým vedením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789" y="2257208"/>
            <a:ext cx="3828300" cy="21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3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Kancelář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2534</TotalTime>
  <Words>552</Words>
  <Application>Microsoft Office PowerPoint</Application>
  <DocSecurity>0</DocSecurity>
  <PresentationFormat>Širokoúhlá obrazovka</PresentationFormat>
  <Paragraphs>95</Paragraphs>
  <Slides>17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Tahoma</vt:lpstr>
      <vt:lpstr>Motiv Office</vt:lpstr>
      <vt:lpstr>Prezentace aplikace PowerPoint</vt:lpstr>
      <vt:lpstr>Zásahy v souvislosti s dopravními prostředky s elektropohonem</vt:lpstr>
      <vt:lpstr>Zásahy v souvislosti s dopravními prostředky s elektropohonem</vt:lpstr>
      <vt:lpstr>Požáry zařízení s bateriemi</vt:lpstr>
      <vt:lpstr>Požáry elektrovozidel (zařízení s akumulátory)</vt:lpstr>
      <vt:lpstr>Požáry elektrovozidel</vt:lpstr>
      <vt:lpstr>Zásahy v souvislosti s dopravními prostředky s elektropohonem</vt:lpstr>
      <vt:lpstr>Požáry elektrovozidel</vt:lpstr>
      <vt:lpstr>Hašení požárů elektrovozidel</vt:lpstr>
      <vt:lpstr>Požáry elektrovozidel</vt:lpstr>
      <vt:lpstr>Požáry elektrovozidel</vt:lpstr>
      <vt:lpstr>Požáry elektrovozidel</vt:lpstr>
      <vt:lpstr>Požáry elektrovozidel</vt:lpstr>
      <vt:lpstr>Požáry elektrovozidel – nabíjení</vt:lpstr>
      <vt:lpstr>Požáry elektrovozidel – podzemní garáže</vt:lpstr>
      <vt:lpstr>Další informace k problematice</vt:lpstr>
      <vt:lpstr>Prezentace aplikace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Organizace řízení</dc:title>
  <dc:subject/>
  <dc:creator>Petr Ošlejšek</dc:creator>
  <cp:keywords/>
  <dc:description/>
  <cp:lastModifiedBy>Marek Sobek</cp:lastModifiedBy>
  <cp:revision>289</cp:revision>
  <dcterms:created xsi:type="dcterms:W3CDTF">2022-02-27T18:07:39Z</dcterms:created>
  <dcterms:modified xsi:type="dcterms:W3CDTF">2023-06-21T06:44:46Z</dcterms:modified>
  <cp:category/>
  <dc:identifier/>
  <cp:contentStatus/>
  <dc:language/>
  <cp:version/>
</cp:coreProperties>
</file>