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87" r:id="rId4"/>
    <p:sldId id="290" r:id="rId5"/>
    <p:sldId id="285" r:id="rId6"/>
    <p:sldId id="288" r:id="rId7"/>
    <p:sldId id="289" r:id="rId8"/>
    <p:sldId id="284" r:id="rId9"/>
    <p:sldId id="291" r:id="rId10"/>
    <p:sldId id="28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3" name="arrow.wav"/>
          </p:stSnd>
        </p:sndAc>
      </p:transition>
    </mc:Choice>
    <mc:Fallback xmlns="">
      <p:transition spd="slow">
        <p:cover dir="lu"/>
        <p:sndAc>
          <p:stSnd>
            <p:snd r:embed="rId14" name="arrow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MJFEtemjf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3388" y="757816"/>
            <a:ext cx="8229600" cy="2167128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>
                <a:effectLst/>
              </a:rPr>
              <a:t>krevní oběh (tep, kapilární návrat, barva kůže)</a:t>
            </a:r>
            <a:br>
              <a:rPr lang="cs-CZ" dirty="0">
                <a:effectLst/>
              </a:rPr>
            </a:b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1728192" cy="191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2447764" y="6165304"/>
            <a:ext cx="4428492" cy="576064"/>
          </a:xfrm>
        </p:spPr>
        <p:txBody>
          <a:bodyPr>
            <a:noAutofit/>
          </a:bodyPr>
          <a:lstStyle/>
          <a:p>
            <a:pPr algn="ctr"/>
            <a:r>
              <a:rPr lang="cs-CZ" sz="1600" dirty="0" smtClean="0"/>
              <a:t>Zpracoval: Mgr. Jakub Krček</a:t>
            </a:r>
          </a:p>
          <a:p>
            <a:pPr algn="ctr"/>
            <a:r>
              <a:rPr lang="cs-CZ" sz="1600" dirty="0" smtClean="0"/>
              <a:t>SOŠ PO a VOŠ PO Frýdek Místek</a:t>
            </a:r>
          </a:p>
        </p:txBody>
      </p:sp>
    </p:spTree>
    <p:extLst>
      <p:ext uri="{BB962C8B-B14F-4D97-AF65-F5344CB8AC3E}">
        <p14:creationId xmlns:p14="http://schemas.microsoft.com/office/powerpoint/2010/main" val="8809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sz="2400" dirty="0" err="1">
                <a:latin typeface="Corbel" pitchFamily="34" charset="0"/>
                <a:cs typeface="Times New Roman" pitchFamily="18" charset="0"/>
              </a:rPr>
              <a:t>Jiř</a:t>
            </a:r>
            <a:r>
              <a:rPr lang="sk-SK" sz="2400" dirty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Pokorný et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al.,URGENTNÍ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MEDICÍNA</a:t>
            </a:r>
            <a:br>
              <a:rPr lang="cs-CZ" sz="2400" dirty="0">
                <a:latin typeface="Corbel" pitchFamily="34" charset="0"/>
                <a:cs typeface="Times New Roman" pitchFamily="18" charset="0"/>
              </a:rPr>
            </a:br>
            <a:r>
              <a:rPr lang="cs-CZ" sz="2400" dirty="0">
                <a:latin typeface="Corbel" pitchFamily="34" charset="0"/>
                <a:cs typeface="Times New Roman" pitchFamily="18" charset="0"/>
              </a:rPr>
              <a:t>První vydán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,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ISBN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 80-7262-259-5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Příručka první pomoci, </a:t>
            </a:r>
            <a:r>
              <a:rPr lang="cs-CZ" sz="2400" dirty="0" err="1">
                <a:latin typeface="Corbel" pitchFamily="34" charset="0"/>
                <a:cs typeface="Times New Roman" pitchFamily="18" charset="0"/>
              </a:rPr>
              <a:t>Gallus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Ruber, Praha 1998, ISBN 80-07-01036-X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Učebnice pro Záchrannou zdravotnickou službu, Miroslav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Bíca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a kolektiv, Praha 1996 , ISBN 80-900803-1-6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>
                <a:hlinkClick r:id="rId3"/>
              </a:rPr>
              <a:t>http://www.youtube.com/watch?v=UMJFEtemjfA</a:t>
            </a:r>
            <a:endParaRPr lang="cs-CZ" sz="2400" dirty="0"/>
          </a:p>
          <a:p>
            <a:pPr marL="0" indent="0">
              <a:buNone/>
            </a:pP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67408"/>
          </a:xfrm>
        </p:spPr>
        <p:txBody>
          <a:bodyPr vert="horz" lIns="0" tIns="9144" rIns="0" bIns="9144" anchor="b">
            <a:noAutofit/>
          </a:bodyPr>
          <a:lstStyle/>
          <a:p>
            <a:pPr lvl="1" algn="ctr"/>
            <a:r>
              <a:rPr lang="cs-CZ" sz="2800" b="1" kern="1200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 Krok Krátké </a:t>
            </a:r>
            <a: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celkové zhodnocení </a:t>
            </a:r>
            <a:r>
              <a:rPr lang="cs-CZ" sz="2800" b="1" kern="1200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     rozsah a závažnost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 smtClean="0"/>
              <a:t>primární </a:t>
            </a:r>
            <a:r>
              <a:rPr lang="cs-CZ" sz="2800" dirty="0"/>
              <a:t>zhodnocení 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kontrola </a:t>
            </a:r>
            <a:r>
              <a:rPr lang="cs-CZ" sz="2800" dirty="0"/>
              <a:t>a zajištění průchodnosti dýchacích cest 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zhodnocení </a:t>
            </a:r>
            <a:r>
              <a:rPr lang="cs-CZ" sz="2800" dirty="0"/>
              <a:t>dostatečnosti ventilace 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kontrola </a:t>
            </a:r>
            <a:r>
              <a:rPr lang="cs-CZ" sz="2800" dirty="0"/>
              <a:t>oběhu a krvácení 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zhodnocení vědomí </a:t>
            </a:r>
            <a:r>
              <a:rPr lang="cs-CZ" sz="2800" dirty="0"/>
              <a:t>stavu 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posouzení </a:t>
            </a:r>
            <a:r>
              <a:rPr lang="cs-CZ" sz="2800" dirty="0"/>
              <a:t>ohrožení poraněného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13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effectLst/>
              </a:rPr>
              <a:t>Fyziologie </a:t>
            </a:r>
            <a:r>
              <a:rPr lang="cs-CZ" dirty="0" smtClean="0">
                <a:effectLst/>
              </a:rPr>
              <a:t>oběhového systému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1148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jedná se o procesy a činnosti organismu srdečně-cévního systému, kdy hlavní funkcí oběhu je </a:t>
            </a:r>
            <a:r>
              <a:rPr lang="cs-CZ" b="1" dirty="0" smtClean="0">
                <a:solidFill>
                  <a:srgbClr val="FF0000"/>
                </a:solidFill>
              </a:rPr>
              <a:t>transport  </a:t>
            </a:r>
            <a:r>
              <a:rPr lang="cs-CZ" b="1" dirty="0">
                <a:solidFill>
                  <a:srgbClr val="FF0000"/>
                </a:solidFill>
              </a:rPr>
              <a:t>plynů </a:t>
            </a:r>
            <a:r>
              <a:rPr lang="cs-CZ" dirty="0"/>
              <a:t>(O</a:t>
            </a:r>
            <a:r>
              <a:rPr lang="cs-CZ" sz="2400" dirty="0"/>
              <a:t>2</a:t>
            </a:r>
            <a:r>
              <a:rPr lang="cs-CZ" dirty="0"/>
              <a:t>, CO</a:t>
            </a:r>
            <a:r>
              <a:rPr lang="cs-CZ" sz="2400" dirty="0"/>
              <a:t>2</a:t>
            </a:r>
            <a:r>
              <a:rPr lang="cs-CZ" dirty="0" smtClean="0"/>
              <a:t>) </a:t>
            </a:r>
            <a:r>
              <a:rPr lang="cs-CZ" dirty="0"/>
              <a:t>tepla, metabolitů a </a:t>
            </a:r>
            <a:r>
              <a:rPr lang="cs-CZ" dirty="0" smtClean="0"/>
              <a:t>iontů 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skládá se z: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srdeční </a:t>
            </a:r>
            <a:r>
              <a:rPr lang="cs-CZ" dirty="0" smtClean="0"/>
              <a:t>pumpy </a:t>
            </a:r>
            <a:r>
              <a:rPr lang="cs-CZ" dirty="0"/>
              <a:t>– srdce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cévní </a:t>
            </a:r>
            <a:r>
              <a:rPr lang="cs-CZ" dirty="0" smtClean="0"/>
              <a:t>soustava (řečiště) </a:t>
            </a:r>
            <a:r>
              <a:rPr lang="cs-CZ" dirty="0"/>
              <a:t>– tepny, žíly, </a:t>
            </a:r>
            <a:r>
              <a:rPr lang="cs-CZ" dirty="0" smtClean="0"/>
              <a:t>vlásečnice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 smtClean="0"/>
              <a:t>náplň řečiště – krev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6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cs-CZ" dirty="0">
                <a:effectLst/>
              </a:rPr>
              <a:t>Cévní systém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t</a:t>
            </a:r>
            <a:r>
              <a:rPr lang="cs-CZ" dirty="0" smtClean="0"/>
              <a:t>epenná </a:t>
            </a:r>
            <a:r>
              <a:rPr lang="cs-CZ" dirty="0"/>
              <a:t>část - dopravit krev pod tlakem  </a:t>
            </a:r>
            <a:r>
              <a:rPr lang="cs-CZ" dirty="0" smtClean="0"/>
              <a:t>z levé </a:t>
            </a:r>
            <a:r>
              <a:rPr lang="cs-CZ" dirty="0"/>
              <a:t>srdeční komory do kapilární sítě jednotlivých tkání a </a:t>
            </a:r>
            <a:r>
              <a:rPr lang="cs-CZ" dirty="0" smtClean="0"/>
              <a:t>orgánů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m</a:t>
            </a:r>
            <a:r>
              <a:rPr lang="cs-CZ" dirty="0" smtClean="0"/>
              <a:t>ikrocirkulace (kapiláry</a:t>
            </a:r>
            <a:r>
              <a:rPr lang="cs-CZ" dirty="0"/>
              <a:t>) – výměna kyslíku, CO2, živin a odpadních látek mezi krví a </a:t>
            </a:r>
            <a:r>
              <a:rPr lang="cs-CZ" dirty="0" smtClean="0"/>
              <a:t>tkáněmi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venózní </a:t>
            </a:r>
            <a:r>
              <a:rPr lang="cs-CZ" dirty="0"/>
              <a:t>část – dopravit krev z jednotlivých orgánů do </a:t>
            </a:r>
            <a:r>
              <a:rPr lang="cs-CZ" dirty="0" smtClean="0"/>
              <a:t>pravé srdeční síně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2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75928"/>
          </a:xfrm>
        </p:spPr>
        <p:txBody>
          <a:bodyPr/>
          <a:lstStyle/>
          <a:p>
            <a:pPr algn="ctr"/>
            <a:r>
              <a:rPr lang="cs-CZ" dirty="0" smtClean="0"/>
              <a:t>Průtok krve srdcem</a:t>
            </a:r>
            <a:endParaRPr lang="cs-CZ" dirty="0"/>
          </a:p>
        </p:txBody>
      </p:sp>
      <p:pic>
        <p:nvPicPr>
          <p:cNvPr id="1026" name="Picture 2" descr="http://ostrava-educanet.cz/biologie/images/stories/srdc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8" b="100000" l="9907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768752" cy="534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79" y="6525344"/>
            <a:ext cx="5482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http://ostrava-educanet.cz/biologie/images/stories/srdce.jpg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4332" y="3387692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ravá síň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979712" y="3596007"/>
            <a:ext cx="1375541" cy="11225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323521" y="1268760"/>
            <a:ext cx="0" cy="59203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076056" y="5445224"/>
            <a:ext cx="0" cy="79208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076056" y="5949280"/>
            <a:ext cx="1954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ravá komora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660232" y="4741113"/>
            <a:ext cx="1954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levá komora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4553556" y="1834833"/>
            <a:ext cx="666516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241621" y="1516722"/>
            <a:ext cx="262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rdečnice - tepna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1947980" y="2116973"/>
            <a:ext cx="1375541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186079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horní dutá žíla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15008" y="522920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dolní dutá žíla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1979712" y="5445224"/>
            <a:ext cx="1375541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1763688" y="2556168"/>
            <a:ext cx="864096" cy="8074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982218" y="2436857"/>
            <a:ext cx="780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plíce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1763688" y="2722717"/>
            <a:ext cx="903794" cy="3462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1763688" y="2722717"/>
            <a:ext cx="903794" cy="6649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6084168" y="2492896"/>
            <a:ext cx="943493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H="1">
            <a:off x="5868144" y="4941168"/>
            <a:ext cx="720080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5220072" y="3361661"/>
            <a:ext cx="1335842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588224" y="3140968"/>
            <a:ext cx="112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levá síň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7174656" y="2292841"/>
            <a:ext cx="780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plíce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Přímá spojnice se šipkou 46"/>
          <p:cNvCxnSpPr/>
          <p:nvPr/>
        </p:nvCxnSpPr>
        <p:spPr>
          <a:xfrm flipH="1">
            <a:off x="6300192" y="2636912"/>
            <a:ext cx="727469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6228185" y="2636912"/>
            <a:ext cx="799476" cy="2772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35727" y="4109914"/>
            <a:ext cx="248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oloměsíčitá chlopeň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2429131" y="4398811"/>
            <a:ext cx="1854837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571862" y="4757082"/>
            <a:ext cx="248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trojcípá chlopeň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Přímá spojnice se šipkou 64"/>
          <p:cNvCxnSpPr/>
          <p:nvPr/>
        </p:nvCxnSpPr>
        <p:spPr>
          <a:xfrm>
            <a:off x="2535926" y="4989044"/>
            <a:ext cx="1375541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6488712" y="4033227"/>
            <a:ext cx="248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oloměsíčitá chlopeň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Přímá spojnice se šipkou 66"/>
          <p:cNvCxnSpPr/>
          <p:nvPr/>
        </p:nvCxnSpPr>
        <p:spPr>
          <a:xfrm flipH="1" flipV="1">
            <a:off x="5004048" y="4149081"/>
            <a:ext cx="1412656" cy="238089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5621206" y="3933056"/>
            <a:ext cx="720080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6372200" y="3717032"/>
            <a:ext cx="248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dvojcípá chlopeň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Přímá spojnice se šipkou 74"/>
          <p:cNvCxnSpPr/>
          <p:nvPr/>
        </p:nvCxnSpPr>
        <p:spPr>
          <a:xfrm>
            <a:off x="5621206" y="2028910"/>
            <a:ext cx="0" cy="39197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>
            <a:off x="5608872" y="1988840"/>
            <a:ext cx="54730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>
            <a:off x="6173979" y="1788785"/>
            <a:ext cx="131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plicnice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598084" y="1052736"/>
            <a:ext cx="282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hlava a horní končetiny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526076" y="5949280"/>
            <a:ext cx="282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hlava a horní končetiny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8" name="Přímá spojnice se šipkou 87"/>
          <p:cNvCxnSpPr/>
          <p:nvPr/>
        </p:nvCxnSpPr>
        <p:spPr>
          <a:xfrm flipV="1">
            <a:off x="3413246" y="5883130"/>
            <a:ext cx="0" cy="39604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Přímá spojnice se šipkou 89"/>
          <p:cNvCxnSpPr/>
          <p:nvPr/>
        </p:nvCxnSpPr>
        <p:spPr>
          <a:xfrm>
            <a:off x="4139952" y="5949280"/>
            <a:ext cx="0" cy="3707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Přímá spojnice se šipkou 91"/>
          <p:cNvCxnSpPr/>
          <p:nvPr/>
        </p:nvCxnSpPr>
        <p:spPr>
          <a:xfrm flipV="1">
            <a:off x="4067944" y="1356737"/>
            <a:ext cx="0" cy="4160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Přímá spojnice se šipkou 93"/>
          <p:cNvCxnSpPr/>
          <p:nvPr/>
        </p:nvCxnSpPr>
        <p:spPr>
          <a:xfrm flipV="1">
            <a:off x="4499992" y="1284729"/>
            <a:ext cx="0" cy="4160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Přímá spojnice se šipkou 94"/>
          <p:cNvCxnSpPr/>
          <p:nvPr/>
        </p:nvCxnSpPr>
        <p:spPr>
          <a:xfrm flipV="1">
            <a:off x="4886814" y="1356737"/>
            <a:ext cx="0" cy="4160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txBody>
          <a:bodyPr/>
          <a:lstStyle/>
          <a:p>
            <a:pPr algn="ctr"/>
            <a:r>
              <a:rPr lang="cs-CZ" dirty="0"/>
              <a:t>Krevní </a:t>
            </a:r>
            <a:r>
              <a:rPr lang="cs-CZ" dirty="0" smtClean="0"/>
              <a:t>oběh – malý (plicní)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179637"/>
            <a:ext cx="8640960" cy="4114800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sz="2800" dirty="0" smtClean="0"/>
              <a:t>krevní </a:t>
            </a:r>
            <a:r>
              <a:rPr lang="cs-CZ" sz="2800" dirty="0"/>
              <a:t>oběh – do pravé síně srdeční přitéká horní a dolní dutou žílou odkysličená krev z orgánů a tkání těla, tmavá žilní krev chudá na kyslík, je vypuzována z pravé komory přes plicní chlopeň do plícnice, ta se rozděluje na pravou a levou plicní tepnu, z nichž každá zásobuje jednu plíci, v plicích se krev zbavuje oxidu uhličitého a sytí se kyslíkem (její barva se mění v jasně červenou), okysličená krev odtéká z plic čtyřmi plicními žilami do levé srdeční síně a odtud do levé komory</a:t>
            </a:r>
          </a:p>
          <a:p>
            <a:pPr marL="0" indent="0" algn="just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749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Krevní </a:t>
            </a:r>
            <a:r>
              <a:rPr lang="cs-CZ" dirty="0" smtClean="0"/>
              <a:t>oběh – </a:t>
            </a:r>
            <a:r>
              <a:rPr lang="cs-CZ" dirty="0"/>
              <a:t>velký (</a:t>
            </a:r>
            <a:r>
              <a:rPr lang="cs-CZ" dirty="0" smtClean="0"/>
              <a:t>tělní)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684584" y="2132856"/>
            <a:ext cx="9433048" cy="4114800"/>
          </a:xfrm>
        </p:spPr>
        <p:txBody>
          <a:bodyPr vert="horz" lIns="91440">
            <a:normAutofit/>
          </a:bodyPr>
          <a:lstStyle/>
          <a:p>
            <a:pPr lvl="3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2800" dirty="0"/>
              <a:t>krevní oběh – okysličená krev projde z levé předsíně přes dvojcípou chlopeň do levé komory a odtud pod vysokým tlakem je krev vypuzena do tepny srdečnice ( aorty) a dál do tkání (předává přenášený kyslík a přibírá na svou palubu oxid uhličitý, opět proměňuje svou barvu na tmavě červenou), okysličená krev se vrací horní a dolní dutou žílou z tkání do pravé síně a odtud přes trojcípou chlopeň do pravé komory do plicního oběhu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38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44962"/>
            <a:ext cx="8229600" cy="1123798"/>
          </a:xfrm>
        </p:spPr>
        <p:txBody>
          <a:bodyPr/>
          <a:lstStyle/>
          <a:p>
            <a:pPr algn="ctr"/>
            <a:r>
              <a:rPr lang="cs-CZ" dirty="0" smtClean="0"/>
              <a:t>Činnost srdce - video</a:t>
            </a:r>
            <a:endParaRPr lang="cs-CZ" dirty="0"/>
          </a:p>
        </p:txBody>
      </p:sp>
      <p:pic>
        <p:nvPicPr>
          <p:cNvPr id="4" name="bandicam 2014-06-05 08-40-23-337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4882"/>
          <a:stretch/>
        </p:blipFill>
        <p:spPr>
          <a:xfrm>
            <a:off x="1187624" y="1260666"/>
            <a:ext cx="6912768" cy="479215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35696" y="6416285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Zdroj: http</a:t>
            </a:r>
            <a:r>
              <a:rPr lang="cs-CZ" sz="1200" dirty="0"/>
              <a:t>://www.youtube.com/watch?feature=player_detailpage&amp;v=CJjzBnzrceE</a:t>
            </a:r>
          </a:p>
        </p:txBody>
      </p:sp>
    </p:spTree>
    <p:extLst>
      <p:ext uri="{BB962C8B-B14F-4D97-AF65-F5344CB8AC3E}">
        <p14:creationId xmlns:p14="http://schemas.microsoft.com/office/powerpoint/2010/main" val="31647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4" name="arrow.wav"/>
          </p:stSnd>
        </p:sndAc>
      </p:transition>
    </mc:Choice>
    <mc:Fallback xmlns="">
      <p:transition spd="slow">
        <p:cover dir="lu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68182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24000"/>
          </a:xfrm>
        </p:spPr>
        <p:txBody>
          <a:bodyPr/>
          <a:lstStyle/>
          <a:p>
            <a:pPr algn="ctr"/>
            <a:r>
              <a:rPr lang="cs-CZ" dirty="0"/>
              <a:t>Diagnostika v přednemocniční neodkladné péči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916832"/>
            <a:ext cx="8784976" cy="460851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sz="2000" b="1" dirty="0" smtClean="0">
                <a:solidFill>
                  <a:srgbClr val="FF0000"/>
                </a:solidFill>
              </a:rPr>
              <a:t>Vědomí</a:t>
            </a:r>
            <a:r>
              <a:rPr lang="cs-CZ" sz="2000" dirty="0" smtClean="0"/>
              <a:t> </a:t>
            </a:r>
            <a:r>
              <a:rPr lang="cs-CZ" sz="2000" dirty="0"/>
              <a:t>- jeho kvantita a </a:t>
            </a:r>
            <a:r>
              <a:rPr lang="cs-CZ" sz="2000" err="1" smtClean="0"/>
              <a:t>kvalita</a:t>
            </a:r>
            <a:r>
              <a:rPr lang="cs-CZ" sz="2000" smtClean="0"/>
              <a:t>, přes </a:t>
            </a:r>
            <a:r>
              <a:rPr lang="cs-CZ" sz="2000" dirty="0"/>
              <a:t>zmatenost a agresivitu k závažným kvantitativním </a:t>
            </a:r>
            <a:r>
              <a:rPr lang="cs-CZ" sz="2000" dirty="0" smtClean="0"/>
              <a:t>poruchám</a:t>
            </a:r>
            <a:endParaRPr lang="cs-CZ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000" dirty="0"/>
              <a:t>Vzhled pacienta – bledá, chladná a opocená kůže je známkou rozvoje </a:t>
            </a:r>
            <a:r>
              <a:rPr lang="cs-CZ" sz="2000" dirty="0" err="1"/>
              <a:t>hypovolemického</a:t>
            </a:r>
            <a:r>
              <a:rPr lang="cs-CZ" sz="2000" dirty="0"/>
              <a:t> </a:t>
            </a:r>
            <a:r>
              <a:rPr lang="cs-CZ" sz="2000" dirty="0" smtClean="0"/>
              <a:t>šoku</a:t>
            </a:r>
            <a:endParaRPr lang="cs-CZ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000" b="1" dirty="0" smtClean="0">
                <a:solidFill>
                  <a:srgbClr val="FF0000"/>
                </a:solidFill>
              </a:rPr>
              <a:t>Puls</a:t>
            </a:r>
            <a:r>
              <a:rPr lang="cs-CZ" sz="2000" dirty="0" smtClean="0"/>
              <a:t> - jeho </a:t>
            </a:r>
            <a:r>
              <a:rPr lang="cs-CZ" sz="2000" dirty="0"/>
              <a:t>kvalita a frekvence – periferní puls hmatný na </a:t>
            </a:r>
            <a:r>
              <a:rPr lang="cs-CZ" sz="2000" dirty="0" smtClean="0"/>
              <a:t>vřetenní tepně svědčí </a:t>
            </a:r>
            <a:r>
              <a:rPr lang="cs-CZ" sz="2000" dirty="0"/>
              <a:t>pro hodnotu systolického krevního tlaku nad 90 </a:t>
            </a:r>
            <a:r>
              <a:rPr lang="cs-CZ" sz="2000" dirty="0" smtClean="0"/>
              <a:t>mm </a:t>
            </a:r>
            <a:r>
              <a:rPr lang="cs-CZ" sz="2000" dirty="0" err="1" smtClean="0"/>
              <a:t>Hg</a:t>
            </a:r>
            <a:r>
              <a:rPr lang="cs-CZ" sz="2000" dirty="0" smtClean="0"/>
              <a:t> a </a:t>
            </a:r>
            <a:r>
              <a:rPr lang="cs-CZ" sz="2000" dirty="0"/>
              <a:t>pulsace hmatná pouze na </a:t>
            </a:r>
            <a:r>
              <a:rPr lang="cs-CZ" sz="2000" dirty="0" smtClean="0"/>
              <a:t>krkavici pro </a:t>
            </a:r>
            <a:r>
              <a:rPr lang="cs-CZ" sz="2000" dirty="0"/>
              <a:t>hodnotu systolického krevního tlaku </a:t>
            </a:r>
            <a:r>
              <a:rPr lang="cs-CZ" sz="2000" dirty="0" smtClean="0"/>
              <a:t>pouze </a:t>
            </a:r>
            <a:r>
              <a:rPr lang="cs-CZ" sz="2000" dirty="0"/>
              <a:t>okolo 70 </a:t>
            </a:r>
            <a:r>
              <a:rPr lang="cs-CZ" sz="2000" dirty="0" smtClean="0"/>
              <a:t>mm </a:t>
            </a:r>
            <a:r>
              <a:rPr lang="cs-CZ" sz="2000" dirty="0" err="1" smtClean="0"/>
              <a:t>Hg</a:t>
            </a:r>
            <a:endParaRPr lang="cs-CZ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FF0000"/>
                </a:solidFill>
              </a:rPr>
              <a:t>Krevní tlak </a:t>
            </a:r>
            <a:r>
              <a:rPr lang="cs-CZ" sz="2000" dirty="0"/>
              <a:t>- Je nezbytné udržet hodnoty středního arteriálního tlaku nad minimální </a:t>
            </a:r>
            <a:r>
              <a:rPr lang="cs-CZ" sz="2000" dirty="0" smtClean="0"/>
              <a:t>hodnotou </a:t>
            </a:r>
            <a:r>
              <a:rPr lang="cs-CZ" sz="2000" dirty="0"/>
              <a:t>60-70 </a:t>
            </a:r>
            <a:r>
              <a:rPr lang="cs-CZ" sz="2000" dirty="0" smtClean="0"/>
              <a:t>mm </a:t>
            </a:r>
            <a:r>
              <a:rPr lang="cs-CZ" sz="2000" dirty="0" err="1" smtClean="0"/>
              <a:t>Hg</a:t>
            </a:r>
            <a:r>
              <a:rPr lang="cs-CZ" sz="2000" dirty="0" smtClean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000" b="1" dirty="0" smtClean="0">
                <a:solidFill>
                  <a:srgbClr val="FF0000"/>
                </a:solidFill>
              </a:rPr>
              <a:t>Kapilární </a:t>
            </a:r>
            <a:r>
              <a:rPr lang="cs-CZ" sz="2000" b="1" dirty="0">
                <a:solidFill>
                  <a:srgbClr val="FF0000"/>
                </a:solidFill>
              </a:rPr>
              <a:t>návrat </a:t>
            </a:r>
            <a:r>
              <a:rPr lang="cs-CZ" sz="2000" dirty="0"/>
              <a:t>– po kompresi nehtového lůžka po dobu 5ti sekund zrůžoví do 2 sekund. Prodloužení intervalu svědčí pro </a:t>
            </a:r>
            <a:r>
              <a:rPr lang="cs-CZ" sz="2000" dirty="0" smtClean="0"/>
              <a:t>snížené prokrvení. </a:t>
            </a:r>
            <a:r>
              <a:rPr lang="cs-CZ" sz="2000" dirty="0"/>
              <a:t>Nález není </a:t>
            </a:r>
            <a:r>
              <a:rPr lang="cs-CZ" sz="2000" dirty="0" smtClean="0"/>
              <a:t>platný </a:t>
            </a:r>
            <a:r>
              <a:rPr lang="cs-CZ" sz="2000" dirty="0"/>
              <a:t>při </a:t>
            </a:r>
            <a:r>
              <a:rPr lang="cs-CZ" sz="2000" dirty="0" smtClean="0"/>
              <a:t>podchlazení </a:t>
            </a:r>
            <a:r>
              <a:rPr lang="cs-CZ" sz="2000" dirty="0"/>
              <a:t>a </a:t>
            </a:r>
            <a:r>
              <a:rPr lang="cs-CZ" sz="2000" dirty="0" smtClean="0"/>
              <a:t>intoxikací či jiných stavech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313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402</Words>
  <Application>Microsoft Office PowerPoint</Application>
  <PresentationFormat>Předvádění na obrazovce (4:3)</PresentationFormat>
  <Paragraphs>55</Paragraphs>
  <Slides>10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Corbel</vt:lpstr>
      <vt:lpstr>Times New Roman</vt:lpstr>
      <vt:lpstr>Wingdings</vt:lpstr>
      <vt:lpstr>Wingdings 2</vt:lpstr>
      <vt:lpstr>Deluxe</vt:lpstr>
      <vt:lpstr> krevní oběh (tep, kapilární návrat, barva kůže) </vt:lpstr>
      <vt:lpstr> Krok Krátké celkové zhodnocení        rozsah a závažnost poranění</vt:lpstr>
      <vt:lpstr>Fyziologie oběhového systému </vt:lpstr>
      <vt:lpstr>Cévní systém</vt:lpstr>
      <vt:lpstr>Průtok krve srdcem</vt:lpstr>
      <vt:lpstr>Krevní oběh – malý (plicní)</vt:lpstr>
      <vt:lpstr>Krevní oběh – velký (tělní)</vt:lpstr>
      <vt:lpstr>Činnost srdce - video</vt:lpstr>
      <vt:lpstr>Diagnostika v přednemocniční neodkladné péči 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P9 číslo tématu 17 Dopravní ohrožení člověka</dc:title>
  <dc:creator>mgr. Jakub Krček</dc:creator>
  <cp:lastModifiedBy>František Los</cp:lastModifiedBy>
  <cp:revision>57</cp:revision>
  <dcterms:created xsi:type="dcterms:W3CDTF">2012-03-13T09:01:26Z</dcterms:created>
  <dcterms:modified xsi:type="dcterms:W3CDTF">2014-07-17T11:20:24Z</dcterms:modified>
</cp:coreProperties>
</file>